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3"/>
    <p:sldMasterId id="2147483653" r:id="rId4"/>
    <p:sldMasterId id="2147483655" r:id="rId5"/>
    <p:sldMasterId id="2147483657" r:id="rId6"/>
    <p:sldMasterId id="2147483660" r:id="rId7"/>
    <p:sldMasterId id="2147483679" r:id="rId8"/>
  </p:sldMasterIdLst>
  <p:notesMasterIdLst>
    <p:notesMasterId r:id="rId27"/>
  </p:notesMasterIdLst>
  <p:handoutMasterIdLst>
    <p:handoutMasterId r:id="rId74"/>
  </p:handoutMasterIdLst>
  <p:sldIdLst>
    <p:sldId id="462" r:id="rId9"/>
    <p:sldId id="463" r:id="rId10"/>
    <p:sldId id="464" r:id="rId11"/>
    <p:sldId id="465" r:id="rId12"/>
    <p:sldId id="427" r:id="rId13"/>
    <p:sldId id="473" r:id="rId14"/>
    <p:sldId id="266" r:id="rId15"/>
    <p:sldId id="439" r:id="rId16"/>
    <p:sldId id="440" r:id="rId17"/>
    <p:sldId id="441" r:id="rId18"/>
    <p:sldId id="442" r:id="rId19"/>
    <p:sldId id="443" r:id="rId20"/>
    <p:sldId id="444" r:id="rId21"/>
    <p:sldId id="821" r:id="rId22"/>
    <p:sldId id="448" r:id="rId23"/>
    <p:sldId id="446" r:id="rId24"/>
    <p:sldId id="445" r:id="rId25"/>
    <p:sldId id="817" r:id="rId26"/>
    <p:sldId id="822" r:id="rId28"/>
    <p:sldId id="425" r:id="rId29"/>
    <p:sldId id="824" r:id="rId30"/>
    <p:sldId id="819" r:id="rId31"/>
    <p:sldId id="513" r:id="rId32"/>
    <p:sldId id="491" r:id="rId33"/>
    <p:sldId id="492" r:id="rId34"/>
    <p:sldId id="493" r:id="rId35"/>
    <p:sldId id="484" r:id="rId36"/>
    <p:sldId id="833" r:id="rId37"/>
    <p:sldId id="532" r:id="rId38"/>
    <p:sldId id="834" r:id="rId39"/>
    <p:sldId id="835" r:id="rId40"/>
    <p:sldId id="849" r:id="rId41"/>
    <p:sldId id="836" r:id="rId42"/>
    <p:sldId id="734" r:id="rId43"/>
    <p:sldId id="499" r:id="rId44"/>
    <p:sldId id="838" r:id="rId45"/>
    <p:sldId id="839" r:id="rId46"/>
    <p:sldId id="504" r:id="rId47"/>
    <p:sldId id="840" r:id="rId48"/>
    <p:sldId id="841" r:id="rId49"/>
    <p:sldId id="831" r:id="rId50"/>
    <p:sldId id="735" r:id="rId51"/>
    <p:sldId id="832" r:id="rId52"/>
    <p:sldId id="730" r:id="rId53"/>
    <p:sldId id="842" r:id="rId54"/>
    <p:sldId id="843" r:id="rId55"/>
    <p:sldId id="846" r:id="rId56"/>
    <p:sldId id="737" r:id="rId57"/>
    <p:sldId id="813" r:id="rId58"/>
    <p:sldId id="845" r:id="rId59"/>
    <p:sldId id="814" r:id="rId60"/>
    <p:sldId id="815" r:id="rId61"/>
    <p:sldId id="827" r:id="rId62"/>
    <p:sldId id="847" r:id="rId63"/>
    <p:sldId id="738" r:id="rId64"/>
    <p:sldId id="739" r:id="rId65"/>
    <p:sldId id="731" r:id="rId66"/>
    <p:sldId id="844" r:id="rId67"/>
    <p:sldId id="828" r:id="rId68"/>
    <p:sldId id="829" r:id="rId69"/>
    <p:sldId id="830" r:id="rId70"/>
    <p:sldId id="848" r:id="rId71"/>
    <p:sldId id="850" r:id="rId72"/>
    <p:sldId id="264" r:id="rId7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mon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5888"/>
    <a:srgbClr val="0C5C8D"/>
    <a:srgbClr val="0B598B"/>
    <a:srgbClr val="0A5D8D"/>
    <a:srgbClr val="0B5B8C"/>
    <a:srgbClr val="C0504D"/>
    <a:srgbClr val="190D8F"/>
    <a:srgbClr val="130993"/>
    <a:srgbClr val="49504F"/>
    <a:srgbClr val="AD2B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93" autoAdjust="0"/>
    <p:restoredTop sz="95244" autoAdjust="0"/>
  </p:normalViewPr>
  <p:slideViewPr>
    <p:cSldViewPr snapToGrid="0">
      <p:cViewPr varScale="1">
        <p:scale>
          <a:sx n="82" d="100"/>
          <a:sy n="82" d="100"/>
        </p:scale>
        <p:origin x="374" y="62"/>
      </p:cViewPr>
      <p:guideLst/>
    </p:cSldViewPr>
  </p:slideViewPr>
  <p:outlineViewPr>
    <p:cViewPr>
      <p:scale>
        <a:sx n="33" d="100"/>
        <a:sy n="33" d="100"/>
      </p:scale>
      <p:origin x="0" y="-3012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8" Type="http://schemas.openxmlformats.org/officeDocument/2006/relationships/slideMaster" Target="slideMasters/slideMaster7.xml"/><Relationship Id="rId78" Type="http://schemas.openxmlformats.org/officeDocument/2006/relationships/commentAuthors" Target="commentAuthors.xml"/><Relationship Id="rId77" Type="http://schemas.openxmlformats.org/officeDocument/2006/relationships/tableStyles" Target="tableStyles.xml"/><Relationship Id="rId76" Type="http://schemas.openxmlformats.org/officeDocument/2006/relationships/viewProps" Target="viewProps.xml"/><Relationship Id="rId75" Type="http://schemas.openxmlformats.org/officeDocument/2006/relationships/presProps" Target="presProps.xml"/><Relationship Id="rId74" Type="http://schemas.openxmlformats.org/officeDocument/2006/relationships/handoutMaster" Target="handoutMasters/handoutMaster1.xml"/><Relationship Id="rId73" Type="http://schemas.openxmlformats.org/officeDocument/2006/relationships/slide" Target="slides/slide64.xml"/><Relationship Id="rId72" Type="http://schemas.openxmlformats.org/officeDocument/2006/relationships/slide" Target="slides/slide63.xml"/><Relationship Id="rId71" Type="http://schemas.openxmlformats.org/officeDocument/2006/relationships/slide" Target="slides/slide62.xml"/><Relationship Id="rId70" Type="http://schemas.openxmlformats.org/officeDocument/2006/relationships/slide" Target="slides/slide61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60.xml"/><Relationship Id="rId68" Type="http://schemas.openxmlformats.org/officeDocument/2006/relationships/slide" Target="slides/slide59.xml"/><Relationship Id="rId67" Type="http://schemas.openxmlformats.org/officeDocument/2006/relationships/slide" Target="slides/slide58.xml"/><Relationship Id="rId66" Type="http://schemas.openxmlformats.org/officeDocument/2006/relationships/slide" Target="slides/slide57.xml"/><Relationship Id="rId65" Type="http://schemas.openxmlformats.org/officeDocument/2006/relationships/slide" Target="slides/slide56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60" Type="http://schemas.openxmlformats.org/officeDocument/2006/relationships/slide" Target="slides/slide51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50.xml"/><Relationship Id="rId58" Type="http://schemas.openxmlformats.org/officeDocument/2006/relationships/slide" Target="slides/slide49.xml"/><Relationship Id="rId57" Type="http://schemas.openxmlformats.org/officeDocument/2006/relationships/slide" Target="slides/slide48.xml"/><Relationship Id="rId56" Type="http://schemas.openxmlformats.org/officeDocument/2006/relationships/slide" Target="slides/slide47.xml"/><Relationship Id="rId55" Type="http://schemas.openxmlformats.org/officeDocument/2006/relationships/slide" Target="slides/slide46.xml"/><Relationship Id="rId54" Type="http://schemas.openxmlformats.org/officeDocument/2006/relationships/slide" Target="slides/slide45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0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0" Type="http://schemas.openxmlformats.org/officeDocument/2006/relationships/slide" Target="slides/slide31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8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0" Type="http://schemas.openxmlformats.org/officeDocument/2006/relationships/slide" Target="slides/slide12.xml"/><Relationship Id="rId2" Type="http://schemas.openxmlformats.org/officeDocument/2006/relationships/theme" Target="theme/theme1.xml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  <a:endParaRPr kumimoji="1" lang="zh-CN" altLang="en-US" dirty="0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itchFamily="34" charset="0"/>
                  <a:ea typeface="宋体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itchFamily="34" charset="0"/>
                  <a:ea typeface="宋体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  <a:endParaRPr lang="zh-CN" altLang="en-US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itchFamily="34" charset="0"/>
                  <a:ea typeface="宋体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  <a:endParaRPr lang="zh-CN" altLang="en-US" sz="40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  <a:endParaRPr lang="zh-CN" altLang="en-US" sz="40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  <a:endParaRPr lang="zh-CN" altLang="en-US" sz="3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思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 rot="2700000">
            <a:off x="1856318" y="2330451"/>
            <a:ext cx="2059516" cy="2059516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7" name="矩形 6"/>
          <p:cNvSpPr/>
          <p:nvPr userDrawn="1"/>
        </p:nvSpPr>
        <p:spPr>
          <a:xfrm rot="2700000">
            <a:off x="1568451" y="2319867"/>
            <a:ext cx="2059517" cy="2059516"/>
          </a:xfrm>
          <a:prstGeom prst="rect">
            <a:avLst/>
          </a:prstGeom>
          <a:solidFill>
            <a:srgbClr val="C0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045559" y="1903912"/>
            <a:ext cx="5760538" cy="319603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  <a:endParaRPr kumimoji="1" lang="zh-CN" altLang="en-US" dirty="0"/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  <a:endParaRPr kumimoji="1" lang="zh-CN" altLang="en-US" dirty="0"/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71575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989138"/>
            <a:ext cx="9845675" cy="4219575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sz="16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895350" indent="-285750">
              <a:lnSpc>
                <a:spcPct val="150000"/>
              </a:lnSpc>
              <a:buSzPct val="85000"/>
              <a:buFont typeface="Wingdings" panose="05000000000000000000" pitchFamily="2" charset="2"/>
              <a:buChar char="n"/>
              <a:defRPr sz="1400" b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2pPr>
            <a:lvl3pPr marL="1524000" indent="-304800">
              <a:buSzPct val="85000"/>
              <a:buFont typeface="Wingdings" panose="05000000000000000000" pitchFamily="2" charset="2"/>
              <a:buChar char="u"/>
              <a:defRPr sz="1200" b="0">
                <a:solidFill>
                  <a:srgbClr val="404040"/>
                </a:solidFill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子项一级</a:t>
            </a:r>
            <a:endParaRPr lang="en-US" altLang="zh-CN" dirty="0"/>
          </a:p>
          <a:p>
            <a:pPr lvl="1"/>
            <a:r>
              <a:rPr lang="zh-CN" altLang="en-US" dirty="0"/>
              <a:t>子项一级</a:t>
            </a:r>
            <a:endParaRPr lang="en-US" altLang="zh-CN" dirty="0"/>
          </a:p>
          <a:p>
            <a:pPr lvl="2"/>
            <a:r>
              <a:rPr lang="zh-CN" altLang="en-US" dirty="0"/>
              <a:t>子项二级</a:t>
            </a:r>
            <a:endParaRPr lang="en-US" altLang="zh-CN" dirty="0"/>
          </a:p>
          <a:p>
            <a:pPr lvl="2"/>
            <a:r>
              <a:rPr lang="zh-CN" altLang="en-US" dirty="0"/>
              <a:t>子项二级</a:t>
            </a:r>
            <a:endParaRPr lang="en-US" altLang="zh-CN" dirty="0"/>
          </a:p>
          <a:p>
            <a:pPr lvl="0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0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0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0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4" Type="http://schemas.openxmlformats.org/officeDocument/2006/relationships/theme" Target="../theme/theme3.xml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0.xml"/><Relationship Id="rId20" Type="http://schemas.openxmlformats.org/officeDocument/2006/relationships/theme" Target="../theme/theme6.xml"/><Relationship Id="rId2" Type="http://schemas.openxmlformats.org/officeDocument/2006/relationships/slideLayout" Target="../slideLayouts/slideLayout9.xml"/><Relationship Id="rId19" Type="http://schemas.openxmlformats.org/officeDocument/2006/relationships/image" Target="../media/image4.png"/><Relationship Id="rId18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7.xml"/><Relationship Id="rId1" Type="http://schemas.openxmlformats.org/officeDocument/2006/relationships/slideLayout" Target="../slideLayouts/slideLayout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/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  <a:endParaRPr lang="zh-CN" altLang="en-US" sz="4200" b="1" i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itchFamily="49" charset="-122"/>
          <a:ea typeface="黑体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itchFamily="49" charset="-122"/>
          <a:ea typeface="黑体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itchFamily="49" charset="-122"/>
          <a:ea typeface="黑体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itchFamily="49" charset="-122"/>
          <a:ea typeface="黑体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itchFamily="49" charset="-122"/>
          <a:ea typeface="黑体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itchFamily="49" charset="-122"/>
          <a:ea typeface="黑体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cxnSp>
        <p:nvCxnSpPr>
          <p:cNvPr id="11" name="直接连接符 22"/>
          <p:cNvCxnSpPr/>
          <p:nvPr userDrawn="1"/>
        </p:nvCxnSpPr>
        <p:spPr>
          <a:xfrm flipH="1">
            <a:off x="323600" y="763880"/>
            <a:ext cx="11544801" cy="0"/>
          </a:xfrm>
          <a:prstGeom prst="line">
            <a:avLst/>
          </a:prstGeom>
          <a:ln w="95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>
            <a:off x="0" y="420997"/>
            <a:ext cx="224590" cy="220464"/>
            <a:chOff x="0" y="262878"/>
            <a:chExt cx="224590" cy="506266"/>
          </a:xfrm>
        </p:grpSpPr>
        <p:sp>
          <p:nvSpPr>
            <p:cNvPr id="13" name="矩形 12"/>
            <p:cNvSpPr/>
            <p:nvPr/>
          </p:nvSpPr>
          <p:spPr>
            <a:xfrm>
              <a:off x="0" y="262878"/>
              <a:ext cx="224590" cy="506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42500" y="262878"/>
              <a:ext cx="82090" cy="506266"/>
            </a:xfrm>
            <a:prstGeom prst="rect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242" y="283220"/>
            <a:ext cx="1225447" cy="3582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itchFamily="49" charset="-122"/>
          <a:ea typeface="黑体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itchFamily="49" charset="-122"/>
          <a:ea typeface="黑体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itchFamily="49" charset="-122"/>
          <a:ea typeface="黑体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hyperlink" Target="https://mumu.163.com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5.png"/><Relationship Id="rId1" Type="http://schemas.openxmlformats.org/officeDocument/2006/relationships/hyperlink" Target="https://www.postman.com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hyperlink" Target="../&#36164;&#26009;/&#40657;&#39532;&#22836;&#26465;-&#25968;&#25454;&#24211;&#35268;&#33539;&#35774;&#35745;&#35828;&#26126;&#20070;.md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hyperlink" Target="https://www.aliyun.com/product/sms?spm=5176.19720258.J_8058803260.611.48192c4abPvXEp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hyperlink" Target="code/03-&#30331;&#24405;&#21457;&#36865;&#39564;&#35777;&#30721;.md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hyperlink" Target="code/04-&#27880;&#20876;&#30331;&#24405;&#21151;&#33021;&#23454;&#29616;.md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项目介绍与环境搭建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探花交友项目功能介绍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功能介绍</a:t>
            </a:r>
            <a:r>
              <a:rPr lang="en-US" altLang="zh-CN"/>
              <a:t>-</a:t>
            </a:r>
            <a:r>
              <a:rPr lang="zh-CN" altLang="en-US"/>
              <a:t>即时通信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6523653" cy="4219575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即时通信是社交软件不可缺少的一环，消息包含通知类的消息和好友消息。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62389" y="1065407"/>
            <a:ext cx="3012962" cy="51650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探花交友项目功能介绍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功能介绍</a:t>
            </a:r>
            <a:r>
              <a:rPr lang="en-US" altLang="zh-CN"/>
              <a:t>-</a:t>
            </a:r>
            <a:r>
              <a:rPr lang="zh-CN" altLang="en-US"/>
              <a:t>小视频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6523653" cy="4219575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类似抖音，用户可以发小视频，评论等。用户可以上传小视频，也可以查看小视频列表，并且可以进行点赞操作。内部基于大数据算法根据行为特征推荐不同的视频列表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69814" y="1268963"/>
            <a:ext cx="3014061" cy="518373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探花交友介绍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技术选型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950098" y="2976465"/>
            <a:ext cx="9050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" name="文本占位符 1"/>
          <p:cNvSpPr txBox="1"/>
          <p:nvPr/>
        </p:nvSpPr>
        <p:spPr>
          <a:xfrm>
            <a:off x="866167" y="1620224"/>
            <a:ext cx="10749598" cy="1808776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zh-CN" altLang="en-US"/>
              <a:t>前端系统：</a:t>
            </a:r>
            <a:endParaRPr kumimoji="1" lang="zh-CN" altLang="en-US"/>
          </a:p>
          <a:p>
            <a:r>
              <a:rPr kumimoji="1" lang="zh-CN" altLang="en-US"/>
              <a:t>手机端：</a:t>
            </a:r>
            <a:r>
              <a:rPr kumimoji="1" lang="en-US" altLang="zh-CN"/>
              <a:t>flutter + android + </a:t>
            </a:r>
            <a:r>
              <a:rPr kumimoji="1" lang="zh-CN" altLang="en-US"/>
              <a:t>环信</a:t>
            </a:r>
            <a:r>
              <a:rPr kumimoji="1" lang="en-US" altLang="zh-CN"/>
              <a:t>SDK + redux + </a:t>
            </a:r>
            <a:r>
              <a:rPr kumimoji="1" lang="en-US" altLang="zh-CN" err="1"/>
              <a:t>shared_preferences</a:t>
            </a:r>
            <a:r>
              <a:rPr kumimoji="1" lang="en-US" altLang="zh-CN"/>
              <a:t> + connectivity + </a:t>
            </a:r>
            <a:r>
              <a:rPr kumimoji="1" lang="en-US" altLang="zh-CN" err="1"/>
              <a:t>iconfont</a:t>
            </a:r>
            <a:r>
              <a:rPr kumimoji="1" lang="en-US" altLang="zh-CN"/>
              <a:t> + </a:t>
            </a:r>
            <a:r>
              <a:rPr kumimoji="1" lang="en-US" altLang="zh-CN" err="1"/>
              <a:t>webview</a:t>
            </a:r>
            <a:r>
              <a:rPr kumimoji="1" lang="en-US" altLang="zh-CN"/>
              <a:t> + </a:t>
            </a:r>
            <a:r>
              <a:rPr kumimoji="1" lang="en-US" altLang="zh-CN" err="1"/>
              <a:t>sqflite</a:t>
            </a:r>
            <a:endParaRPr lang="en-US" altLang="zh-CN" sz="1600" b="1"/>
          </a:p>
          <a:p>
            <a:r>
              <a:rPr kumimoji="1" lang="zh-CN" altLang="en-US"/>
              <a:t>管理后台：</a:t>
            </a:r>
            <a:r>
              <a:rPr kumimoji="1" lang="en-US" altLang="zh-CN" err="1"/>
              <a:t>vue</a:t>
            </a:r>
            <a:endParaRPr kumimoji="1" lang="en-US" altLang="zh-CN"/>
          </a:p>
          <a:p>
            <a:pPr marL="0" indent="0">
              <a:buFont typeface="Wingdings" panose="05000000000000000000" pitchFamily="2" charset="2"/>
              <a:buNone/>
            </a:pPr>
            <a:endParaRPr kumimoji="1" lang="en-US" altLang="zh-CN"/>
          </a:p>
        </p:txBody>
      </p:sp>
      <p:sp>
        <p:nvSpPr>
          <p:cNvPr id="9" name="文本占位符 1"/>
          <p:cNvSpPr txBox="1"/>
          <p:nvPr/>
        </p:nvSpPr>
        <p:spPr>
          <a:xfrm>
            <a:off x="866167" y="3272368"/>
            <a:ext cx="10749598" cy="3007133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zh-CN" altLang="en-US"/>
              <a:t>后端端系统：</a:t>
            </a:r>
            <a:endParaRPr kumimoji="1" lang="zh-CN" altLang="en-US"/>
          </a:p>
          <a:p>
            <a:r>
              <a:rPr kumimoji="1" lang="en-US" altLang="zh-CN"/>
              <a:t>Spring Boot + </a:t>
            </a:r>
            <a:r>
              <a:rPr kumimoji="1" lang="en-US" altLang="zh-CN" err="1"/>
              <a:t>SpringMVC</a:t>
            </a:r>
            <a:r>
              <a:rPr kumimoji="1" lang="en-US" altLang="zh-CN"/>
              <a:t> + </a:t>
            </a:r>
            <a:r>
              <a:rPr kumimoji="1" lang="en-US" altLang="zh-CN" err="1"/>
              <a:t>Mybatis</a:t>
            </a:r>
            <a:r>
              <a:rPr kumimoji="1" lang="en-US" altLang="zh-CN"/>
              <a:t> + </a:t>
            </a:r>
            <a:r>
              <a:rPr kumimoji="1" lang="en-US" altLang="zh-CN" err="1"/>
              <a:t>MybatisPlus</a:t>
            </a:r>
            <a:r>
              <a:rPr kumimoji="1" lang="en-US" altLang="zh-CN"/>
              <a:t> + Dubbo</a:t>
            </a:r>
            <a:endParaRPr kumimoji="1" lang="en-US" altLang="zh-CN"/>
          </a:p>
          <a:p>
            <a:r>
              <a:rPr kumimoji="1" lang="en-US" altLang="zh-CN"/>
              <a:t>MongoDB </a:t>
            </a:r>
            <a:r>
              <a:rPr kumimoji="1" lang="zh-CN" altLang="en-US"/>
              <a:t>实现海量数据的存储，</a:t>
            </a:r>
            <a:r>
              <a:rPr kumimoji="1" lang="en-US" altLang="zh-CN"/>
              <a:t> geo </a:t>
            </a:r>
            <a:r>
              <a:rPr kumimoji="1" lang="zh-CN" altLang="en-US"/>
              <a:t>实现地理位置查询</a:t>
            </a:r>
            <a:endParaRPr kumimoji="1" lang="zh-CN" altLang="en-US"/>
          </a:p>
          <a:p>
            <a:r>
              <a:rPr kumimoji="1" lang="en-US" altLang="zh-CN"/>
              <a:t>Redis </a:t>
            </a:r>
            <a:r>
              <a:rPr kumimoji="1" lang="zh-CN" altLang="en-US"/>
              <a:t>数据的缓存</a:t>
            </a:r>
            <a:endParaRPr kumimoji="1" lang="zh-CN" altLang="en-US"/>
          </a:p>
          <a:p>
            <a:r>
              <a:rPr kumimoji="1" lang="zh-CN" altLang="en-US"/>
              <a:t>基于</a:t>
            </a:r>
            <a:r>
              <a:rPr kumimoji="1" lang="en-US" altLang="zh-CN"/>
              <a:t>Spark + </a:t>
            </a:r>
            <a:r>
              <a:rPr kumimoji="1" lang="en-US" altLang="zh-CN" err="1"/>
              <a:t>MLlib</a:t>
            </a:r>
            <a:r>
              <a:rPr kumimoji="1" lang="en-US" altLang="zh-CN"/>
              <a:t> </a:t>
            </a:r>
            <a:r>
              <a:rPr kumimoji="1" lang="zh-CN" altLang="en-US"/>
              <a:t>调用，实现智能推荐</a:t>
            </a:r>
            <a:endParaRPr kumimoji="1" lang="zh-CN" altLang="en-US"/>
          </a:p>
          <a:p>
            <a:r>
              <a:rPr kumimoji="1" lang="zh-CN" altLang="en-US"/>
              <a:t>第三方服务 环信即时通讯 </a:t>
            </a:r>
            <a:endParaRPr kumimoji="1" lang="zh-CN" altLang="en-US"/>
          </a:p>
          <a:p>
            <a:r>
              <a:rPr kumimoji="1" lang="zh-CN" altLang="en-US"/>
              <a:t>第三方服务 阿里云 </a:t>
            </a:r>
            <a:r>
              <a:rPr kumimoji="1" lang="en-US" altLang="zh-CN"/>
              <a:t>OSS </a:t>
            </a:r>
            <a:r>
              <a:rPr kumimoji="1" lang="zh-CN" altLang="en-US"/>
              <a:t>、 短信服务</a:t>
            </a:r>
            <a:endParaRPr kumimoji="1" lang="zh-CN" altLang="en-US"/>
          </a:p>
          <a:p>
            <a:pPr marL="0" indent="0">
              <a:buFont typeface="Wingdings" panose="05000000000000000000" pitchFamily="2" charset="2"/>
              <a:buNone/>
            </a:pPr>
            <a:endParaRPr kumimoji="1" lang="en-US" altLang="zh-C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探花交友项目功能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技术架构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912844" y="1754156"/>
            <a:ext cx="4470919" cy="445455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/>
              <a:t>采用</a:t>
            </a:r>
            <a:r>
              <a:rPr lang="en-US" altLang="zh-CN"/>
              <a:t>MongoDB geo</a:t>
            </a:r>
            <a:r>
              <a:rPr lang="zh-CN" altLang="en-US"/>
              <a:t>实现地理位置查询</a:t>
            </a:r>
            <a:endParaRPr lang="zh-CN" altLang="en-US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/>
              <a:t>采用</a:t>
            </a:r>
            <a:r>
              <a:rPr lang="en-US" altLang="zh-CN" err="1"/>
              <a:t>RocketMQ</a:t>
            </a:r>
            <a:r>
              <a:rPr lang="zh-CN" altLang="en-US"/>
              <a:t>作为消息服务中间件</a:t>
            </a:r>
            <a:endParaRPr lang="zh-CN" altLang="en-US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/>
              <a:t>采用</a:t>
            </a:r>
            <a:r>
              <a:rPr lang="en-US" altLang="zh-CN"/>
              <a:t>MongoDB</a:t>
            </a:r>
            <a:r>
              <a:rPr lang="zh-CN" altLang="en-US"/>
              <a:t>进行海量数据的存储</a:t>
            </a:r>
            <a:endParaRPr lang="zh-CN" altLang="en-US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/>
              <a:t>采用环信服务实现即时通讯</a:t>
            </a:r>
            <a:endParaRPr lang="zh-CN" altLang="en-US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/>
              <a:t>采用分布式文件系统存储小视频数据</a:t>
            </a:r>
            <a:endParaRPr lang="zh-CN" altLang="en-US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/>
              <a:t>采用</a:t>
            </a:r>
            <a:r>
              <a:rPr lang="en-US" altLang="zh-CN"/>
              <a:t>Apache </a:t>
            </a:r>
            <a:r>
              <a:rPr lang="en-US" altLang="zh-CN" err="1"/>
              <a:t>Dobbo</a:t>
            </a:r>
            <a:r>
              <a:rPr lang="zh-CN" altLang="en-US"/>
              <a:t>作为微服务架构技术</a:t>
            </a:r>
            <a:endParaRPr lang="zh-CN" altLang="en-US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/>
              <a:t>采用</a:t>
            </a:r>
            <a:r>
              <a:rPr lang="en-US" altLang="zh-CN" err="1"/>
              <a:t>SpringBoot</a:t>
            </a:r>
            <a:r>
              <a:rPr lang="en-US" altLang="zh-CN"/>
              <a:t> + </a:t>
            </a:r>
            <a:r>
              <a:rPr lang="en-US" altLang="zh-CN" err="1"/>
              <a:t>Mybatis</a:t>
            </a:r>
            <a:r>
              <a:rPr lang="zh-CN" altLang="en-US"/>
              <a:t>实现系统主架构</a:t>
            </a:r>
            <a:endParaRPr lang="zh-CN" altLang="en-US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/>
              <a:t>采用</a:t>
            </a:r>
            <a:r>
              <a:rPr lang="en-US" altLang="zh-CN"/>
              <a:t>Redis</a:t>
            </a:r>
            <a:r>
              <a:rPr lang="zh-CN" altLang="en-US"/>
              <a:t>集群实现缓存的高可用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950098" y="2976465"/>
            <a:ext cx="9050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56041" y="1541418"/>
            <a:ext cx="5851889" cy="466729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5273040" y="2768759"/>
            <a:ext cx="6725920" cy="54832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/>
              <a:t>前后端分离开发思想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altLang="zh-CN"/>
          </a:p>
          <a:p>
            <a:endParaRPr lang="en-US" altLang="zh-CN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08798"/>
            <a:ext cx="8771021" cy="517190"/>
          </a:xfrm>
        </p:spPr>
        <p:txBody>
          <a:bodyPr/>
          <a:lstStyle/>
          <a:p>
            <a:r>
              <a:rPr lang="zh-CN" altLang="en-US"/>
              <a:t>前后端分离开发思想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前后端分离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        </a:t>
            </a:r>
            <a:r>
              <a:rPr lang="zh-CN" altLang="en-US"/>
              <a:t>项目基于前后端分离的架构进行开发，前后端分离架构总体上包括前端和服务端，通常是多人协作开发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1604866" y="2621902"/>
            <a:ext cx="9050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37903" y="2875818"/>
            <a:ext cx="619125" cy="1152525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>
            <a:off x="2509935" y="3400664"/>
            <a:ext cx="1055817" cy="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>
            <a:off x="8412606" y="3400664"/>
            <a:ext cx="1199310" cy="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593615" y="3092819"/>
            <a:ext cx="922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>
                <a:solidFill>
                  <a:schemeClr val="tx2">
                    <a:lumMod val="40000"/>
                    <a:lumOff val="60000"/>
                  </a:schemeClr>
                </a:solidFill>
                <a:ea typeface="Alibaba PuHuiTi R"/>
              </a:rPr>
              <a:t>编写代码</a:t>
            </a:r>
            <a:endParaRPr lang="zh-CN" altLang="en-US" sz="1200" b="1">
              <a:solidFill>
                <a:schemeClr val="tx2">
                  <a:lumMod val="40000"/>
                  <a:lumOff val="60000"/>
                </a:schemeClr>
              </a:solidFill>
              <a:ea typeface="Alibaba PuHuiTi R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522669" y="3024300"/>
            <a:ext cx="922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>
                <a:solidFill>
                  <a:schemeClr val="tx2">
                    <a:lumMod val="40000"/>
                    <a:lumOff val="60000"/>
                  </a:schemeClr>
                </a:solidFill>
                <a:ea typeface="阿里巴巴普惠体" panose="00020600040101010101"/>
              </a:rPr>
              <a:t>编写代码</a:t>
            </a:r>
            <a:endParaRPr lang="zh-CN" altLang="en-US" sz="1200" b="1">
              <a:solidFill>
                <a:schemeClr val="tx2">
                  <a:lumMod val="40000"/>
                  <a:lumOff val="60000"/>
                </a:schemeClr>
              </a:solidFill>
              <a:ea typeface="阿里巴巴普惠体" panose="00020600040101010101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V="1">
            <a:off x="4184877" y="3123665"/>
            <a:ext cx="1565891" cy="9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>
            <a:off x="4149838" y="3620279"/>
            <a:ext cx="163596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510410" y="321221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>
                <a:solidFill>
                  <a:srgbClr val="FF0000"/>
                </a:solidFill>
                <a:ea typeface="Alibaba PuHuiTi R"/>
              </a:rPr>
              <a:t>数据交互</a:t>
            </a:r>
            <a:endParaRPr lang="zh-CN" altLang="en-US" sz="1400" b="1">
              <a:solidFill>
                <a:srgbClr val="FF0000"/>
              </a:solidFill>
              <a:ea typeface="Alibaba PuHuiTi R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231642" y="4228981"/>
            <a:ext cx="1239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客户端开发人员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609221" y="4190971"/>
            <a:ext cx="1239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服务端开发人员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184" y="2747113"/>
            <a:ext cx="1006147" cy="1349709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1916" y="2621902"/>
            <a:ext cx="1006147" cy="1349709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5820161" y="2895660"/>
            <a:ext cx="2535562" cy="111357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rgbClr val="AD2B26"/>
                </a:solidFill>
              </a:rPr>
              <a:t>服务端</a:t>
            </a:r>
            <a:endParaRPr lang="zh-CN" altLang="en-US">
              <a:solidFill>
                <a:srgbClr val="AD2B26"/>
              </a:solidFill>
            </a:endParaRPr>
          </a:p>
        </p:txBody>
      </p:sp>
      <p:sp>
        <p:nvSpPr>
          <p:cNvPr id="27" name="对角圆角矩形 23"/>
          <p:cNvSpPr/>
          <p:nvPr/>
        </p:nvSpPr>
        <p:spPr>
          <a:xfrm>
            <a:off x="5802325" y="2856624"/>
            <a:ext cx="838642" cy="405540"/>
          </a:xfrm>
          <a:prstGeom prst="round2Diag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java</a:t>
            </a:r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3" grpId="0"/>
      <p:bldP spid="24" grpId="0"/>
      <p:bldP spid="25" grpId="0"/>
      <p:bldP spid="28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>
                <a:latin typeface="Alibaba PuHuiTi R"/>
              </a:rPr>
              <a:t>客户端</a:t>
            </a:r>
            <a:r>
              <a:rPr lang="en-US" altLang="zh-CN">
                <a:latin typeface="Alibaba PuHuiTi R"/>
              </a:rPr>
              <a:t>app</a:t>
            </a:r>
            <a:r>
              <a:rPr lang="zh-CN" altLang="en-US">
                <a:latin typeface="Alibaba PuHuiTi R"/>
              </a:rPr>
              <a:t>与服务端交互的数据格式？</a:t>
            </a:r>
            <a:endParaRPr lang="en-US" altLang="zh-CN">
              <a:latin typeface="Alibaba PuHuiTi R"/>
            </a:endParaRPr>
          </a:p>
          <a:p>
            <a:pPr lvl="1"/>
            <a:r>
              <a:rPr lang="en-US" altLang="zh-CN" sz="1600" b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HTTP</a:t>
            </a:r>
            <a:r>
              <a:rPr lang="zh-CN" altLang="en-US" sz="1600" b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请求进行</a:t>
            </a:r>
            <a:r>
              <a:rPr lang="en-US" altLang="zh-CN" sz="1600" b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JSON</a:t>
            </a:r>
            <a:r>
              <a:rPr lang="zh-CN" altLang="en-US" sz="1600" b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的数据传递</a:t>
            </a:r>
            <a:endParaRPr lang="en-US" altLang="zh-CN" sz="1600" b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>
                <a:latin typeface="Alibaba PuHuiTi R"/>
              </a:rPr>
              <a:t>如何规范前后端接口与数据格式？</a:t>
            </a:r>
            <a:endParaRPr lang="en-US" altLang="zh-CN">
              <a:latin typeface="Alibaba PuHuiTi R"/>
            </a:endParaRPr>
          </a:p>
          <a:p>
            <a:pPr lvl="1"/>
            <a:r>
              <a:rPr lang="zh-CN" altLang="en-US" sz="1600" b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通过接口（</a:t>
            </a:r>
            <a:r>
              <a:rPr lang="en-US" altLang="zh-CN" sz="1600" b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API</a:t>
            </a:r>
            <a:r>
              <a:rPr lang="zh-CN" altLang="en-US" sz="1600" b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）文档管理</a:t>
            </a:r>
            <a:endParaRPr lang="en-US" altLang="zh-CN" sz="1600" b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0" indent="0">
              <a:buNone/>
            </a:pPr>
            <a:endParaRPr lang="zh-CN" altLang="en-US">
              <a:latin typeface="Alibaba PuHuiTi R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前后端分离开发思想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前后端分离开发思想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前后端分离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912844" y="1989138"/>
            <a:ext cx="9845675" cy="4219575"/>
          </a:xfrm>
        </p:spPr>
        <p:txBody>
          <a:bodyPr/>
          <a:lstStyle/>
          <a:p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831048" y="3282725"/>
            <a:ext cx="9050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90337" y="3905256"/>
            <a:ext cx="3253060" cy="160272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624" y="3752723"/>
            <a:ext cx="1143000" cy="1866900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>
          <a:xfrm>
            <a:off x="6657943" y="4593799"/>
            <a:ext cx="2095072" cy="15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6842380" y="3605293"/>
            <a:ext cx="203716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FF0000"/>
                </a:solidFill>
                <a:ea typeface="阿里巴巴普惠体" panose="00020600040101010101"/>
              </a:rPr>
              <a:t>{</a:t>
            </a:r>
            <a:endParaRPr lang="en-US" altLang="zh-CN" sz="1400">
              <a:solidFill>
                <a:srgbClr val="FF0000"/>
              </a:solidFill>
              <a:ea typeface="阿里巴巴普惠体" panose="00020600040101010101"/>
            </a:endParaRPr>
          </a:p>
          <a:p>
            <a:r>
              <a:rPr lang="en-US" altLang="zh-CN" sz="1400">
                <a:solidFill>
                  <a:srgbClr val="FF0000"/>
                </a:solidFill>
                <a:ea typeface="阿里巴巴普惠体" panose="00020600040101010101"/>
              </a:rPr>
              <a:t>  “username”:”</a:t>
            </a:r>
            <a:r>
              <a:rPr lang="en-US" altLang="zh-CN" sz="1400" err="1">
                <a:solidFill>
                  <a:srgbClr val="FF0000"/>
                </a:solidFill>
                <a:ea typeface="阿里巴巴普惠体" panose="00020600040101010101"/>
              </a:rPr>
              <a:t>zhang</a:t>
            </a:r>
            <a:r>
              <a:rPr lang="en-US" altLang="zh-CN" sz="1400">
                <a:solidFill>
                  <a:srgbClr val="FF0000"/>
                </a:solidFill>
                <a:ea typeface="阿里巴巴普惠体" panose="00020600040101010101"/>
              </a:rPr>
              <a:t>”</a:t>
            </a:r>
            <a:endParaRPr lang="en-US" altLang="zh-CN" sz="1400">
              <a:solidFill>
                <a:srgbClr val="FF0000"/>
              </a:solidFill>
              <a:ea typeface="阿里巴巴普惠体" panose="00020600040101010101"/>
            </a:endParaRPr>
          </a:p>
          <a:p>
            <a:r>
              <a:rPr lang="en-US" altLang="zh-CN" sz="1400">
                <a:solidFill>
                  <a:srgbClr val="FF0000"/>
                </a:solidFill>
                <a:ea typeface="阿里巴巴普惠体" panose="00020600040101010101"/>
              </a:rPr>
              <a:t>   “age”:18</a:t>
            </a:r>
            <a:endParaRPr lang="en-US" altLang="zh-CN" sz="1400">
              <a:solidFill>
                <a:srgbClr val="FF0000"/>
              </a:solidFill>
              <a:ea typeface="阿里巴巴普惠体" panose="00020600040101010101"/>
            </a:endParaRPr>
          </a:p>
          <a:p>
            <a:r>
              <a:rPr lang="en-US" altLang="zh-CN" sz="1400">
                <a:solidFill>
                  <a:srgbClr val="FF0000"/>
                </a:solidFill>
                <a:ea typeface="阿里巴巴普惠体" panose="00020600040101010101"/>
              </a:rPr>
              <a:t>}</a:t>
            </a:r>
            <a:endParaRPr lang="zh-CN" altLang="en-US" sz="1400">
              <a:solidFill>
                <a:srgbClr val="FF0000"/>
              </a:solidFill>
              <a:ea typeface="阿里巴巴普惠体" panose="00020600040101010101"/>
            </a:endParaRPr>
          </a:p>
        </p:txBody>
      </p:sp>
      <p:cxnSp>
        <p:nvCxnSpPr>
          <p:cNvPr id="23" name="连接符: 肘形 22"/>
          <p:cNvCxnSpPr>
            <a:stCxn id="11" idx="0"/>
            <a:endCxn id="31" idx="1"/>
          </p:cNvCxnSpPr>
          <p:nvPr/>
        </p:nvCxnSpPr>
        <p:spPr>
          <a:xfrm rot="5400000" flipH="1" flipV="1">
            <a:off x="6153089" y="2712600"/>
            <a:ext cx="1242159" cy="83808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连接符: 肘形 27"/>
          <p:cNvCxnSpPr>
            <a:stCxn id="6" idx="0"/>
            <a:endCxn id="31" idx="3"/>
          </p:cNvCxnSpPr>
          <p:nvPr/>
        </p:nvCxnSpPr>
        <p:spPr>
          <a:xfrm rot="16200000" flipV="1">
            <a:off x="9084007" y="2572395"/>
            <a:ext cx="1394692" cy="127102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213" y="1898594"/>
            <a:ext cx="1952625" cy="1223939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6096000" y="2106360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基于接口开发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299656" y="2195386"/>
            <a:ext cx="19526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基于接口开发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  <p:sp>
        <p:nvSpPr>
          <p:cNvPr id="44" name="文本占位符 6"/>
          <p:cNvSpPr txBox="1"/>
          <p:nvPr/>
        </p:nvSpPr>
        <p:spPr>
          <a:xfrm>
            <a:off x="838200" y="1989138"/>
            <a:ext cx="3652149" cy="3697287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8" name="文本占位符 3"/>
          <p:cNvSpPr txBox="1"/>
          <p:nvPr/>
        </p:nvSpPr>
        <p:spPr>
          <a:xfrm>
            <a:off x="912844" y="1871646"/>
            <a:ext cx="4470919" cy="445455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/>
              <a:t>前后端分离开发基于</a:t>
            </a:r>
            <a:r>
              <a:rPr lang="en-US" altLang="zh-CN" b="1">
                <a:solidFill>
                  <a:srgbClr val="FF0000"/>
                </a:solidFill>
              </a:rPr>
              <a:t>HTTP+JSON</a:t>
            </a:r>
            <a:r>
              <a:rPr lang="zh-CN" altLang="en-US"/>
              <a:t>交互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/>
              <a:t>通过接口文档（</a:t>
            </a:r>
            <a:r>
              <a:rPr lang="en-US" altLang="zh-CN"/>
              <a:t>API</a:t>
            </a:r>
            <a:r>
              <a:rPr lang="zh-CN" altLang="en-US"/>
              <a:t>文档）定义规范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/>
              <a:t>前后端按照文档定义请求及响应数据</a:t>
            </a:r>
            <a:endParaRPr lang="en-US" altLang="zh-CN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674" y="3421412"/>
            <a:ext cx="4376057" cy="28330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2" grpId="0"/>
      <p:bldP spid="3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前后端分离开发思想</a:t>
            </a:r>
            <a:endParaRPr lang="en-US" altLang="zh-CN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前后端分离开发中，主流的数据交互方式为</a:t>
            </a:r>
            <a:r>
              <a:rPr lang="en-US" altLang="zh-CN" sz="2400" b="1">
                <a:latin typeface="微软雅黑" pitchFamily="34" charset="-122"/>
                <a:ea typeface="微软雅黑" pitchFamily="34" charset="-122"/>
              </a:rPr>
              <a:t>?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2195450" y="1811775"/>
            <a:ext cx="9214230" cy="4219575"/>
          </a:xfrm>
        </p:spPr>
        <p:txBody>
          <a:bodyPr/>
          <a:lstStyle/>
          <a:p>
            <a:r>
              <a:rPr lang="en-US" altLang="zh-CN"/>
              <a:t>  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831048" y="3282725"/>
            <a:ext cx="9050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4" name="文本占位符 6"/>
          <p:cNvSpPr txBox="1"/>
          <p:nvPr/>
        </p:nvSpPr>
        <p:spPr>
          <a:xfrm>
            <a:off x="838200" y="1989138"/>
            <a:ext cx="3652149" cy="3697287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1" name="文本占位符 3"/>
          <p:cNvSpPr txBox="1"/>
          <p:nvPr/>
        </p:nvSpPr>
        <p:spPr>
          <a:xfrm>
            <a:off x="1825037" y="1839043"/>
            <a:ext cx="3006011" cy="496091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	A</a:t>
            </a:r>
            <a:r>
              <a:rPr lang="zh-CN" altLang="en-US"/>
              <a:t>、</a:t>
            </a:r>
            <a:r>
              <a:rPr lang="en-US" altLang="zh-CN"/>
              <a:t>HTTP + DUBBO		</a:t>
            </a:r>
            <a:endParaRPr lang="en-US" altLang="zh-CN"/>
          </a:p>
          <a:p>
            <a:endParaRPr lang="en-US" altLang="zh-CN"/>
          </a:p>
        </p:txBody>
      </p:sp>
      <p:sp>
        <p:nvSpPr>
          <p:cNvPr id="22" name="文本占位符 3"/>
          <p:cNvSpPr txBox="1"/>
          <p:nvPr/>
        </p:nvSpPr>
        <p:spPr>
          <a:xfrm>
            <a:off x="5221844" y="1850805"/>
            <a:ext cx="2155372" cy="47256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B</a:t>
            </a:r>
            <a:r>
              <a:rPr lang="zh-CN" altLang="en-US"/>
              <a:t>、</a:t>
            </a:r>
            <a:r>
              <a:rPr lang="en-US" altLang="zh-CN"/>
              <a:t>HTTP+JSON</a:t>
            </a:r>
            <a:endParaRPr lang="en-US" altLang="zh-CN"/>
          </a:p>
          <a:p>
            <a:endParaRPr lang="en-US" altLang="zh-CN"/>
          </a:p>
        </p:txBody>
      </p:sp>
      <p:sp>
        <p:nvSpPr>
          <p:cNvPr id="24" name="文本占位符 3"/>
          <p:cNvSpPr txBox="1"/>
          <p:nvPr/>
        </p:nvSpPr>
        <p:spPr>
          <a:xfrm>
            <a:off x="7548141" y="1839043"/>
            <a:ext cx="1754479" cy="47256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C</a:t>
            </a:r>
            <a:r>
              <a:rPr lang="zh-CN" altLang="en-US"/>
              <a:t>、</a:t>
            </a:r>
            <a:r>
              <a:rPr lang="en-US" altLang="zh-CN"/>
              <a:t>TCP + XML</a:t>
            </a:r>
            <a:endParaRPr lang="en-US" altLang="zh-CN"/>
          </a:p>
          <a:p>
            <a:endParaRPr lang="en-US" altLang="zh-CN"/>
          </a:p>
        </p:txBody>
      </p:sp>
      <p:sp>
        <p:nvSpPr>
          <p:cNvPr id="15" name="文本占位符 3"/>
          <p:cNvSpPr txBox="1"/>
          <p:nvPr/>
        </p:nvSpPr>
        <p:spPr>
          <a:xfrm>
            <a:off x="1055551" y="3950095"/>
            <a:ext cx="9584095" cy="220583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总结：</a:t>
            </a:r>
            <a:endParaRPr lang="en-US" altLang="zh-CN"/>
          </a:p>
          <a:p>
            <a:r>
              <a:rPr lang="en-US" altLang="zh-CN"/>
              <a:t>	</a:t>
            </a:r>
            <a:r>
              <a:rPr lang="zh-CN" altLang="en-US"/>
              <a:t>前后端分离开发基于</a:t>
            </a:r>
            <a:r>
              <a:rPr lang="en-US" altLang="zh-CN" b="1">
                <a:solidFill>
                  <a:srgbClr val="FF0000"/>
                </a:solidFill>
              </a:rPr>
              <a:t>HTTP+JSON</a:t>
            </a:r>
            <a:r>
              <a:rPr lang="zh-CN" altLang="en-US"/>
              <a:t>交互</a:t>
            </a:r>
            <a:endParaRPr lang="en-US" altLang="zh-CN"/>
          </a:p>
          <a:p>
            <a:r>
              <a:rPr lang="en-US" altLang="zh-CN"/>
              <a:t>	</a:t>
            </a:r>
            <a:r>
              <a:rPr lang="zh-CN" altLang="en-US"/>
              <a:t>通过接口文档（</a:t>
            </a:r>
            <a:r>
              <a:rPr lang="en-US" altLang="zh-CN"/>
              <a:t>API</a:t>
            </a:r>
            <a:r>
              <a:rPr lang="zh-CN" altLang="en-US"/>
              <a:t>文档）定义规范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5207726" y="2395535"/>
            <a:ext cx="6725920" cy="54832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/>
              <a:t>开发工具与环境搭建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altLang="zh-CN"/>
          </a:p>
          <a:p>
            <a:endParaRPr lang="en-US" altLang="zh-CN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6" name="文本占位符 3"/>
          <p:cNvSpPr txBox="1"/>
          <p:nvPr/>
        </p:nvSpPr>
        <p:spPr>
          <a:xfrm>
            <a:off x="5273040" y="3042920"/>
            <a:ext cx="5466080" cy="20310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开发工具安装与配置</a:t>
            </a:r>
            <a:endParaRPr lang="en-US" altLang="zh-CN"/>
          </a:p>
          <a:p>
            <a:r>
              <a:rPr lang="zh-CN" altLang="en-US"/>
              <a:t>开发环境统一</a:t>
            </a:r>
            <a:endParaRPr lang="en-US" altLang="zh-CN"/>
          </a:p>
          <a:p>
            <a:r>
              <a:rPr lang="zh-CN" altLang="en-US"/>
              <a:t>初始工程搭建</a:t>
            </a:r>
            <a:endParaRPr lang="en-US" altLang="zh-CN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探花交友项目功能介绍</a:t>
            </a:r>
            <a:endParaRPr lang="en-US" altLang="zh-CN"/>
          </a:p>
          <a:p>
            <a:r>
              <a:rPr lang="zh-CN" altLang="en-US"/>
              <a:t>前后端分离开发思想</a:t>
            </a:r>
            <a:endParaRPr lang="en-US" altLang="zh-CN"/>
          </a:p>
          <a:p>
            <a:r>
              <a:rPr lang="zh-CN" altLang="en-US"/>
              <a:t>开发工具安装与介绍</a:t>
            </a:r>
            <a:endParaRPr lang="en-US" altLang="zh-CN"/>
          </a:p>
          <a:p>
            <a:r>
              <a:rPr lang="zh-CN" altLang="en-US"/>
              <a:t>搭建服务端代码环境</a:t>
            </a:r>
            <a:endParaRPr lang="en-US" altLang="zh-CN"/>
          </a:p>
          <a:p>
            <a:r>
              <a:rPr lang="zh-CN" altLang="en-US"/>
              <a:t>完成用户登录功能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开发工具安装与配置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Linux</a:t>
            </a:r>
            <a:r>
              <a:rPr lang="zh-CN" altLang="en-US"/>
              <a:t>虚拟机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    </a:t>
            </a:r>
            <a:r>
              <a:rPr lang="zh-CN" altLang="en-US"/>
              <a:t>本次课程中使用的服务，组件等全部以</a:t>
            </a:r>
            <a:r>
              <a:rPr lang="en-US" altLang="zh-CN"/>
              <a:t>docker</a:t>
            </a:r>
            <a:r>
              <a:rPr lang="zh-CN" altLang="en-US"/>
              <a:t>形式安装到</a:t>
            </a:r>
            <a:r>
              <a:rPr lang="en-US" altLang="zh-CN"/>
              <a:t>Linux</a:t>
            </a:r>
            <a:r>
              <a:rPr lang="zh-CN" altLang="en-US"/>
              <a:t>虚拟机中，请学员课下导入讲师</a:t>
            </a:r>
            <a:r>
              <a:rPr lang="en-US" altLang="zh-CN"/>
              <a:t>centos7</a:t>
            </a:r>
            <a:r>
              <a:rPr lang="zh-CN" altLang="en-US"/>
              <a:t>镜像并设置</a:t>
            </a:r>
            <a:r>
              <a:rPr lang="en-US" altLang="zh-CN" err="1"/>
              <a:t>ip</a:t>
            </a:r>
            <a:r>
              <a:rPr lang="zh-CN" altLang="en-US"/>
              <a:t>地址即可</a:t>
            </a:r>
            <a:r>
              <a:rPr lang="en-US" altLang="zh-CN"/>
              <a:t>(root/root123)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7706" y="2989690"/>
            <a:ext cx="9315352" cy="29347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开发工具安装与配置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Linux</a:t>
            </a:r>
            <a:r>
              <a:rPr lang="zh-CN" altLang="en-US"/>
              <a:t>虚拟机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设置虚拟机</a:t>
            </a:r>
            <a:r>
              <a:rPr lang="en-US" altLang="zh-CN"/>
              <a:t>IP</a:t>
            </a:r>
            <a:r>
              <a:rPr lang="zh-CN" altLang="en-US"/>
              <a:t>地址段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42996" y="1656000"/>
            <a:ext cx="5082073" cy="469947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开发工具安装与配置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Android</a:t>
            </a:r>
            <a:r>
              <a:rPr lang="zh-CN" altLang="en-US"/>
              <a:t>模拟器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      客户端由前端团队进行开发，前端提供</a:t>
            </a:r>
            <a:r>
              <a:rPr lang="en-US" altLang="zh-CN" err="1"/>
              <a:t>apk</a:t>
            </a:r>
            <a:r>
              <a:rPr lang="zh-CN" altLang="en-US"/>
              <a:t>进行对接，这里需要安装安卓的模拟器进行测试。目前对开发者有很多专业的模拟器如</a:t>
            </a:r>
            <a:r>
              <a:rPr lang="en-US" altLang="zh-CN" err="1"/>
              <a:t>genymotion</a:t>
            </a:r>
            <a:r>
              <a:rPr lang="zh-CN" altLang="en-US"/>
              <a:t>，但是这些模拟器功能强大，空间占用率高并不适用于教学，甚至在某些环境下不能正常的启动。所以可以选择国内的安卓模拟器产品，比如：网易、夜神等，在这里我们推荐使用网易模拟器，其兼容性好</a:t>
            </a:r>
            <a:endParaRPr lang="en-US" altLang="zh-CN"/>
          </a:p>
          <a:p>
            <a:r>
              <a:rPr lang="en-US" altLang="zh-CN"/>
              <a:t>      </a:t>
            </a:r>
            <a:r>
              <a:rPr lang="zh-CN" altLang="en-US"/>
              <a:t>下载地址：</a:t>
            </a:r>
            <a:r>
              <a:rPr lang="en-US" altLang="zh-CN">
                <a:hlinkClick r:id="rId1"/>
              </a:rPr>
              <a:t>https://mumu.163.com/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开发工具安装与配置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接口工具</a:t>
            </a:r>
            <a:r>
              <a:rPr lang="en-US" altLang="zh-CN"/>
              <a:t>-postman</a:t>
            </a:r>
            <a:endParaRPr lang="en-US" alt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656001"/>
            <a:ext cx="10698800" cy="1632322"/>
          </a:xfrm>
        </p:spPr>
        <p:txBody>
          <a:bodyPr/>
          <a:lstStyle/>
          <a:p>
            <a:r>
              <a:rPr lang="en-US" altLang="zh-CN"/>
              <a:t>Postman</a:t>
            </a:r>
            <a:r>
              <a:rPr lang="zh-CN" altLang="en-US"/>
              <a:t>是一款功能强大的网页调试与发送网页</a:t>
            </a:r>
            <a:r>
              <a:rPr lang="en-US" altLang="zh-CN"/>
              <a:t>HTTP</a:t>
            </a:r>
            <a:r>
              <a:rPr lang="zh-CN" altLang="en-US"/>
              <a:t>请求的</a:t>
            </a:r>
            <a:r>
              <a:rPr lang="en-US" altLang="zh-CN"/>
              <a:t>Chrome</a:t>
            </a:r>
            <a:r>
              <a:rPr lang="zh-CN" altLang="en-US"/>
              <a:t>插件。</a:t>
            </a:r>
            <a:r>
              <a:rPr lang="en-US" altLang="zh-CN"/>
              <a:t>postman</a:t>
            </a:r>
            <a:r>
              <a:rPr lang="zh-CN" altLang="en-US"/>
              <a:t>被</a:t>
            </a:r>
            <a:r>
              <a:rPr lang="en-US" altLang="zh-CN"/>
              <a:t>500</a:t>
            </a:r>
            <a:r>
              <a:rPr lang="zh-CN" altLang="en-US"/>
              <a:t>万开发者和超</a:t>
            </a:r>
            <a:r>
              <a:rPr lang="en-US" altLang="zh-CN"/>
              <a:t>100,000</a:t>
            </a:r>
            <a:r>
              <a:rPr lang="zh-CN" altLang="en-US"/>
              <a:t>家公司用于每月访问</a:t>
            </a:r>
            <a:r>
              <a:rPr lang="en-US" altLang="zh-CN"/>
              <a:t>1.3</a:t>
            </a:r>
            <a:r>
              <a:rPr lang="zh-CN" altLang="en-US"/>
              <a:t>亿个</a:t>
            </a:r>
            <a:r>
              <a:rPr lang="en-US" altLang="zh-CN"/>
              <a:t>API</a:t>
            </a:r>
            <a:r>
              <a:rPr lang="zh-CN" altLang="en-US"/>
              <a:t>。</a:t>
            </a:r>
            <a:endParaRPr lang="en-US" altLang="zh-CN"/>
          </a:p>
          <a:p>
            <a:r>
              <a:rPr lang="zh-CN" altLang="en-US"/>
              <a:t>官方网址：</a:t>
            </a:r>
            <a:r>
              <a:rPr lang="en-US" altLang="zh-CN">
                <a:hlinkClick r:id="rId1"/>
              </a:rPr>
              <a:t>https://www.postman.com/</a:t>
            </a:r>
            <a:endParaRPr lang="en-US" altLang="zh-CN"/>
          </a:p>
          <a:p>
            <a:r>
              <a:rPr lang="zh-CN" altLang="en-US"/>
              <a:t>解压资料文件夹中的软件，安装即可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577" y="3569678"/>
            <a:ext cx="8719038" cy="30562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开发环境配置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开发环境说明</a:t>
            </a:r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1052709" y="1760433"/>
            <a:ext cx="9269461" cy="2139763"/>
          </a:xfrm>
        </p:spPr>
        <p:txBody>
          <a:bodyPr/>
          <a:lstStyle/>
          <a:p>
            <a:r>
              <a:rPr lang="zh-CN" altLang="en-US"/>
              <a:t>项目依赖环境（需提前安装好）</a:t>
            </a:r>
            <a:endParaRPr lang="en-US" altLang="zh-CN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b="0">
                <a:latin typeface="Alibaba PuHuiTi R"/>
              </a:rPr>
              <a:t>JDK1.8</a:t>
            </a:r>
            <a:endParaRPr lang="en-US" altLang="zh-CN" b="0">
              <a:latin typeface="Alibaba PuHuiTi R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b="0" err="1">
                <a:latin typeface="Alibaba PuHuiTi R"/>
              </a:rPr>
              <a:t>Intellij</a:t>
            </a:r>
            <a:r>
              <a:rPr lang="en-US" altLang="zh-CN" b="0">
                <a:latin typeface="Alibaba PuHuiTi R"/>
              </a:rPr>
              <a:t> Idea</a:t>
            </a:r>
            <a:endParaRPr lang="en-US" altLang="zh-CN" b="0">
              <a:latin typeface="Alibaba PuHuiTi R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b="0">
                <a:latin typeface="Alibaba PuHuiTi R"/>
              </a:rPr>
              <a:t>maven-3.x</a:t>
            </a:r>
            <a:r>
              <a:rPr lang="zh-CN" altLang="en-US" b="0">
                <a:latin typeface="Alibaba PuHuiTi R"/>
              </a:rPr>
              <a:t>以上</a:t>
            </a:r>
            <a:endParaRPr lang="zh-CN" altLang="en-US" b="0">
              <a:latin typeface="Alibaba PuHuiTi R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b="0">
                <a:latin typeface="Alibaba PuHuiTi R"/>
              </a:rPr>
              <a:t>Git</a:t>
            </a:r>
            <a:endParaRPr lang="en-US" altLang="zh-CN" b="0">
              <a:latin typeface="Alibaba PuHuiTi R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b="0">
                <a:latin typeface="Alibaba PuHuiTi R"/>
              </a:rPr>
              <a:t>UTF-8</a:t>
            </a:r>
            <a:r>
              <a:rPr lang="zh-CN" altLang="en-US" b="0">
                <a:latin typeface="Alibaba PuHuiTi R"/>
              </a:rPr>
              <a:t>编码格式</a:t>
            </a:r>
            <a:endParaRPr lang="en-US" altLang="zh-CN" b="0">
              <a:latin typeface="Alibaba PuHuiTi 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开发环境配置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开发环境说明</a:t>
            </a:r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938409" y="1468035"/>
            <a:ext cx="9269461" cy="517190"/>
          </a:xfrm>
        </p:spPr>
        <p:txBody>
          <a:bodyPr/>
          <a:lstStyle/>
          <a:p>
            <a:r>
              <a:rPr lang="en-US" altLang="zh-CN">
                <a:latin typeface="Alibaba PuHuiTi R"/>
              </a:rPr>
              <a:t>IDEA</a:t>
            </a:r>
            <a:r>
              <a:rPr lang="zh-CN" altLang="en-US">
                <a:latin typeface="Alibaba PuHuiTi R"/>
              </a:rPr>
              <a:t>开发工具配置</a:t>
            </a:r>
            <a:endParaRPr lang="en-US" altLang="zh-CN">
              <a:latin typeface="Alibaba PuHuiTi R"/>
            </a:endParaRPr>
          </a:p>
          <a:p>
            <a:endParaRPr lang="en-US" altLang="zh-CN">
              <a:latin typeface="Alibaba PuHuiTi R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8409" y="1995989"/>
            <a:ext cx="6704801" cy="4642289"/>
          </a:xfrm>
          <a:prstGeom prst="rect">
            <a:avLst/>
          </a:prstGeom>
        </p:spPr>
      </p:pic>
      <p:sp>
        <p:nvSpPr>
          <p:cNvPr id="7" name="文本占位符 3"/>
          <p:cNvSpPr txBox="1"/>
          <p:nvPr/>
        </p:nvSpPr>
        <p:spPr>
          <a:xfrm>
            <a:off x="8071901" y="3035662"/>
            <a:ext cx="3337779" cy="912013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latin typeface="Alibaba PuHuiTi R"/>
              </a:rPr>
              <a:t>设置本地仓库，建议使用资料中提供好的仓库</a:t>
            </a:r>
            <a:endParaRPr lang="en-US" altLang="zh-CN">
              <a:latin typeface="Alibaba PuHuiTi R"/>
            </a:endParaRPr>
          </a:p>
        </p:txBody>
      </p:sp>
      <p:sp>
        <p:nvSpPr>
          <p:cNvPr id="10" name="箭头: 下 9"/>
          <p:cNvSpPr/>
          <p:nvPr/>
        </p:nvSpPr>
        <p:spPr>
          <a:xfrm>
            <a:off x="9478209" y="4036811"/>
            <a:ext cx="399393" cy="218875"/>
          </a:xfrm>
          <a:prstGeom prst="downArrow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1727" y="4430155"/>
            <a:ext cx="2571750" cy="4286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开发环境配置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开发环境说明</a:t>
            </a:r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938409" y="1468035"/>
            <a:ext cx="9269461" cy="517190"/>
          </a:xfrm>
        </p:spPr>
        <p:txBody>
          <a:bodyPr/>
          <a:lstStyle/>
          <a:p>
            <a:r>
              <a:rPr lang="zh-CN" altLang="en-US">
                <a:latin typeface="Alibaba PuHuiTi R"/>
              </a:rPr>
              <a:t>设置项目编码格式</a:t>
            </a:r>
            <a:endParaRPr lang="en-US" altLang="zh-CN">
              <a:latin typeface="Alibaba PuHuiTi R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4130" y="1914886"/>
            <a:ext cx="6667534" cy="478301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初始工程搭建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数据库表</a:t>
            </a:r>
            <a:endParaRPr lang="en-US" alt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1056568" y="1655004"/>
            <a:ext cx="10698800" cy="87359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数据库设计规范：详见资料文件夹下</a:t>
            </a:r>
            <a:r>
              <a:rPr lang="en-US" altLang="zh-CN">
                <a:hlinkClick r:id="rId1" action="ppaction://hlinkfile"/>
              </a:rPr>
              <a:t>《</a:t>
            </a:r>
            <a:r>
              <a:rPr lang="zh-CN" altLang="en-US">
                <a:hlinkClick r:id="rId1" action="ppaction://hlinkfile"/>
              </a:rPr>
              <a:t>探花交友</a:t>
            </a:r>
            <a:r>
              <a:rPr lang="en-US" altLang="zh-CN">
                <a:hlinkClick r:id="rId1" action="ppaction://hlinkfile"/>
              </a:rPr>
              <a:t>-</a:t>
            </a:r>
            <a:r>
              <a:rPr lang="en-US" altLang="zh-CN" err="1">
                <a:hlinkClick r:id="rId1" action="ppaction://hlinkfile"/>
              </a:rPr>
              <a:t>mysq</a:t>
            </a:r>
            <a:r>
              <a:rPr lang="zh-CN" altLang="en-US">
                <a:hlinkClick r:id="rId1" action="ppaction://hlinkfile"/>
              </a:rPr>
              <a:t>表</a:t>
            </a:r>
            <a:r>
              <a:rPr lang="en-US" altLang="zh-CN">
                <a:hlinkClick r:id="rId1" action="ppaction://hlinkfile"/>
              </a:rPr>
              <a:t>.md》</a:t>
            </a:r>
            <a:r>
              <a:rPr lang="zh-CN" altLang="en-US"/>
              <a:t>文件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当天资料文件夹下：数据库脚本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/>
          </a:p>
        </p:txBody>
      </p:sp>
      <p:sp>
        <p:nvSpPr>
          <p:cNvPr id="8" name="文本占位符 3"/>
          <p:cNvSpPr txBox="1"/>
          <p:nvPr/>
        </p:nvSpPr>
        <p:spPr>
          <a:xfrm>
            <a:off x="1056568" y="2669321"/>
            <a:ext cx="8756505" cy="61884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" name="文本占位符 3"/>
          <p:cNvSpPr txBox="1"/>
          <p:nvPr/>
        </p:nvSpPr>
        <p:spPr>
          <a:xfrm>
            <a:off x="1056568" y="6064311"/>
            <a:ext cx="8756505" cy="55966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   </a:t>
            </a:r>
            <a:endParaRPr lang="zh-CN" altLang="en-US"/>
          </a:p>
        </p:txBody>
      </p:sp>
      <p:graphicFrame>
        <p:nvGraphicFramePr>
          <p:cNvPr id="9" name="表格 10"/>
          <p:cNvGraphicFramePr>
            <a:graphicFrameLocks noGrp="1"/>
          </p:cNvGraphicFramePr>
          <p:nvPr/>
        </p:nvGraphicFramePr>
        <p:xfrm>
          <a:off x="1354759" y="2871142"/>
          <a:ext cx="895442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5727"/>
                <a:gridCol w="550870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>
                          <a:ea typeface="Alibaba PuHuiTi R"/>
                        </a:rPr>
                        <a:t>数据库表</a:t>
                      </a:r>
                      <a:endParaRPr lang="zh-CN" altLang="en-US" sz="1800" b="0">
                        <a:ea typeface="Alibaba PuHuiTi R"/>
                      </a:endParaRPr>
                    </a:p>
                  </a:txBody>
                  <a:tcP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>
                          <a:ea typeface="Alibaba PuHuiTi R"/>
                        </a:rPr>
                        <a:t>说明</a:t>
                      </a:r>
                      <a:endParaRPr lang="zh-CN" altLang="en-US" sz="1800" b="0">
                        <a:ea typeface="Alibaba PuHuiTi R"/>
                      </a:endParaRPr>
                    </a:p>
                  </a:txBody>
                  <a:tcPr>
                    <a:solidFill>
                      <a:srgbClr val="AD2B26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kern="1200" cap="none" normalizeH="0" baseline="0" err="1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+mn-lt"/>
                          <a:ea typeface="Alibaba PuHuiTi R" pitchFamily="18" charset="-122"/>
                          <a:cs typeface="+mn-cs"/>
                        </a:rPr>
                        <a:t>tb_user</a:t>
                      </a:r>
                      <a:endParaRPr kumimoji="0" lang="zh-CN" altLang="en-US" sz="1600" b="0" i="0" u="none" strike="noStrike" kern="1200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+mn-lt"/>
                        <a:ea typeface="Alibaba PuHuiTi R" pitchFamily="18" charset="-122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用户表</a:t>
                      </a:r>
                      <a:endParaRPr kumimoji="0" lang="zh-CN" altLang="en-US" sz="1600" b="0" i="0" u="none" strike="noStrike" kern="1200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kern="1200" cap="none" normalizeH="0" baseline="0" err="1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+mn-lt"/>
                          <a:ea typeface="Alibaba PuHuiTi R" pitchFamily="18" charset="-122"/>
                          <a:cs typeface="+mn-cs"/>
                        </a:rPr>
                        <a:t>tb_user_info</a:t>
                      </a:r>
                      <a:endParaRPr kumimoji="0" lang="zh-CN" altLang="en-US" sz="1600" b="0" i="0" u="none" strike="noStrike" kern="1200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ea typeface="Alibaba PuHuiTi R" pitchFamily="18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ea typeface="Alibaba PuHuiTi R" pitchFamily="18" charset="-122"/>
                        </a:rPr>
                        <a:t>用户详情表</a:t>
                      </a:r>
                      <a:endParaRPr kumimoji="0" lang="zh-CN" altLang="en-US" sz="1600" b="0" i="0" u="none" strike="noStrike" kern="1200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ea typeface="Alibaba PuHuiTi R" pitchFamily="18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kern="1200" cap="none" normalizeH="0" baseline="0" err="1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ea typeface="Alibaba PuHuiTi R" pitchFamily="18" charset="-122"/>
                        </a:rPr>
                        <a:t>tb_settings</a:t>
                      </a:r>
                      <a:endParaRPr kumimoji="0" lang="zh-CN" altLang="en-US" sz="1600" b="0" i="0" u="none" strike="noStrike" kern="1200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ea typeface="Alibaba PuHuiTi R" pitchFamily="18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ea typeface="Alibaba PuHuiTi R" pitchFamily="18" charset="-122"/>
                        </a:rPr>
                        <a:t>用户设置表</a:t>
                      </a:r>
                      <a:endParaRPr kumimoji="0" lang="zh-CN" altLang="en-US" sz="1600" b="0" i="0" u="none" strike="noStrike" kern="1200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ea typeface="Alibaba PuHuiTi R" pitchFamily="18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kern="1200" cap="none" normalizeH="0" baseline="0" err="1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ea typeface="Alibaba PuHuiTi R" pitchFamily="18" charset="-122"/>
                        </a:rPr>
                        <a:t>tb_question</a:t>
                      </a:r>
                      <a:endParaRPr kumimoji="0" lang="zh-CN" altLang="en-US" sz="1600" b="0" i="0" u="none" strike="noStrike" kern="1200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ea typeface="Alibaba PuHuiTi R" pitchFamily="18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ea typeface="Alibaba PuHuiTi R" pitchFamily="18" charset="-122"/>
                        </a:rPr>
                        <a:t>好友问题表</a:t>
                      </a:r>
                      <a:endParaRPr kumimoji="0" lang="zh-CN" altLang="en-US" sz="1600" b="0" i="0" u="none" strike="noStrike" kern="1200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ea typeface="Alibaba PuHuiTi R" pitchFamily="18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kern="1200" cap="none" normalizeH="0" baseline="0" err="1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ea typeface="Alibaba PuHuiTi R" pitchFamily="18" charset="-122"/>
                        </a:rPr>
                        <a:t>tb_black_list</a:t>
                      </a:r>
                      <a:endParaRPr kumimoji="0" lang="zh-CN" altLang="en-US" sz="1600" b="0" i="0" u="none" strike="noStrike" kern="1200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ea typeface="Alibaba PuHuiTi R" pitchFamily="18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ea typeface="Alibaba PuHuiTi R" pitchFamily="18" charset="-122"/>
                        </a:rPr>
                        <a:t>黑名单</a:t>
                      </a:r>
                      <a:endParaRPr kumimoji="0" lang="zh-CN" altLang="en-US" sz="1600" b="0" i="0" u="none" strike="noStrike" kern="1200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ea typeface="Alibaba PuHuiTi R" pitchFamily="18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kern="1200" cap="none" normalizeH="0" baseline="0" err="1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ea typeface="Alibaba PuHuiTi R" pitchFamily="18" charset="-122"/>
                        </a:rPr>
                        <a:t>tb_announcement</a:t>
                      </a:r>
                      <a:endParaRPr kumimoji="0" lang="zh-CN" altLang="en-US" sz="1600" b="0" i="0" u="none" strike="noStrike" kern="1200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ea typeface="Alibaba PuHuiTi R" pitchFamily="18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ea typeface="Alibaba PuHuiTi R" pitchFamily="18" charset="-122"/>
                        </a:rPr>
                        <a:t>公告表</a:t>
                      </a:r>
                      <a:endParaRPr kumimoji="0" lang="zh-CN" altLang="en-US" sz="1600" b="0" i="0" u="none" strike="noStrike" kern="1200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ea typeface="Alibaba PuHuiTi R" pitchFamily="18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初始工程搭建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>
                <a:ea typeface="Alibaba PuHuiTi R"/>
              </a:rPr>
              <a:t>工程主体结构</a:t>
            </a:r>
            <a:endParaRPr lang="en-US" altLang="zh-CN">
              <a:ea typeface="Alibaba PuHuiTi R"/>
            </a:endParaRPr>
          </a:p>
        </p:txBody>
      </p:sp>
      <p:sp>
        <p:nvSpPr>
          <p:cNvPr id="8" name="文本占位符 3"/>
          <p:cNvSpPr txBox="1"/>
          <p:nvPr/>
        </p:nvSpPr>
        <p:spPr>
          <a:xfrm>
            <a:off x="1075230" y="3705019"/>
            <a:ext cx="8756505" cy="61884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80" y="1577807"/>
            <a:ext cx="10698800" cy="421957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整体项目使用</a:t>
            </a:r>
            <a:r>
              <a:rPr lang="en-US" altLang="zh-CN"/>
              <a:t>Maven</a:t>
            </a:r>
            <a:r>
              <a:rPr lang="zh-CN" altLang="en-US"/>
              <a:t>架构搭建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采用聚合工程形式管理模块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为了便于调用，</a:t>
            </a:r>
            <a:r>
              <a:rPr lang="en-US" altLang="zh-CN"/>
              <a:t>dubbo</a:t>
            </a:r>
            <a:r>
              <a:rPr lang="zh-CN" altLang="en-US"/>
              <a:t>需要拆分为接口模块和服务模块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00982" y="4464698"/>
            <a:ext cx="1772521" cy="51719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ea typeface="Alibaba PuHuiTi R"/>
              </a:rPr>
              <a:t>tanhua</a:t>
            </a:r>
            <a:endParaRPr lang="zh-CN" altLang="en-US" sz="1600">
              <a:ea typeface="Alibaba PuHuiTi R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382148" y="4935251"/>
            <a:ext cx="3034903" cy="415834"/>
          </a:xfrm>
          <a:prstGeom prst="rect">
            <a:avLst/>
          </a:prstGeom>
          <a:solidFill>
            <a:schemeClr val="bg1"/>
          </a:solidFill>
          <a:ln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err="1">
                <a:solidFill>
                  <a:srgbClr val="AD2B26"/>
                </a:solidFill>
                <a:ea typeface="Alibaba PuHuiTi R"/>
              </a:rPr>
              <a:t>tanhua-dubbo-db</a:t>
            </a:r>
            <a:endParaRPr lang="zh-CN" altLang="en-US" sz="1600">
              <a:solidFill>
                <a:srgbClr val="AD2B26"/>
              </a:solidFill>
              <a:ea typeface="Alibaba PuHuiTi R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573503" y="4769946"/>
            <a:ext cx="423500" cy="0"/>
          </a:xfrm>
          <a:prstGeom prst="line">
            <a:avLst/>
          </a:prstGeom>
          <a:ln w="19050">
            <a:solidFill>
              <a:srgbClr val="49504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8386577" y="4267132"/>
            <a:ext cx="3030474" cy="415834"/>
          </a:xfrm>
          <a:prstGeom prst="rect">
            <a:avLst/>
          </a:prstGeom>
          <a:solidFill>
            <a:schemeClr val="bg1"/>
          </a:solidFill>
          <a:ln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err="1">
                <a:solidFill>
                  <a:srgbClr val="AD2B26"/>
                </a:solidFill>
                <a:ea typeface="Alibaba PuHuiTi R"/>
              </a:rPr>
              <a:t>tanhua</a:t>
            </a:r>
            <a:r>
              <a:rPr lang="en-US" altLang="zh-CN" sz="1600">
                <a:solidFill>
                  <a:srgbClr val="AD2B26"/>
                </a:solidFill>
                <a:ea typeface="Alibaba PuHuiTi R"/>
              </a:rPr>
              <a:t>-</a:t>
            </a:r>
            <a:r>
              <a:rPr lang="en-US" altLang="zh-CN" sz="1600" err="1">
                <a:solidFill>
                  <a:srgbClr val="AD2B26"/>
                </a:solidFill>
                <a:ea typeface="Alibaba PuHuiTi R"/>
              </a:rPr>
              <a:t>dubbo</a:t>
            </a:r>
            <a:r>
              <a:rPr lang="en-US" altLang="zh-CN" sz="1600">
                <a:solidFill>
                  <a:srgbClr val="AD2B26"/>
                </a:solidFill>
                <a:ea typeface="Alibaba PuHuiTi R"/>
              </a:rPr>
              <a:t>-interface</a:t>
            </a:r>
            <a:endParaRPr lang="zh-CN" altLang="en-US" sz="1600">
              <a:solidFill>
                <a:srgbClr val="AD2B26"/>
              </a:solidFill>
              <a:ea typeface="Alibaba PuHuiTi R"/>
            </a:endParaRPr>
          </a:p>
        </p:txBody>
      </p:sp>
      <p:cxnSp>
        <p:nvCxnSpPr>
          <p:cNvPr id="16" name="直接连接符 15"/>
          <p:cNvCxnSpPr>
            <a:stCxn id="13" idx="1"/>
          </p:cNvCxnSpPr>
          <p:nvPr/>
        </p:nvCxnSpPr>
        <p:spPr>
          <a:xfrm flipH="1">
            <a:off x="7315201" y="5143168"/>
            <a:ext cx="1066947" cy="0"/>
          </a:xfrm>
          <a:prstGeom prst="line">
            <a:avLst/>
          </a:prstGeom>
          <a:ln w="19050">
            <a:solidFill>
              <a:srgbClr val="49504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46105" y="5171427"/>
            <a:ext cx="3831972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    父工程</a:t>
            </a:r>
            <a:endParaRPr kumimoji="1"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cxnSp>
        <p:nvCxnSpPr>
          <p:cNvPr id="20" name="直接连接符 19"/>
          <p:cNvCxnSpPr>
            <a:stCxn id="21" idx="1"/>
          </p:cNvCxnSpPr>
          <p:nvPr/>
        </p:nvCxnSpPr>
        <p:spPr>
          <a:xfrm flipH="1">
            <a:off x="2995507" y="3816698"/>
            <a:ext cx="995139" cy="0"/>
          </a:xfrm>
          <a:prstGeom prst="line">
            <a:avLst/>
          </a:prstGeom>
          <a:ln w="19050">
            <a:solidFill>
              <a:srgbClr val="49504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3990646" y="3608781"/>
            <a:ext cx="2217441" cy="415834"/>
          </a:xfrm>
          <a:prstGeom prst="rect">
            <a:avLst/>
          </a:prstGeom>
          <a:solidFill>
            <a:schemeClr val="bg1"/>
          </a:solidFill>
          <a:ln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rgbClr val="AD2B26"/>
                </a:solidFill>
                <a:ea typeface="Alibaba PuHuiTi R"/>
              </a:rPr>
              <a:t>tanhua-</a:t>
            </a:r>
            <a:r>
              <a:rPr lang="en-US" altLang="zh-CN" sz="1600" err="1">
                <a:solidFill>
                  <a:srgbClr val="AD2B26"/>
                </a:solidFill>
                <a:ea typeface="Alibaba PuHuiTi R"/>
              </a:rPr>
              <a:t>autoconfig</a:t>
            </a:r>
            <a:endParaRPr lang="zh-CN" altLang="en-US" sz="1600">
              <a:solidFill>
                <a:srgbClr val="AD2B26"/>
              </a:solidFill>
              <a:ea typeface="Alibaba PuHuiTi R"/>
            </a:endParaRPr>
          </a:p>
        </p:txBody>
      </p:sp>
      <p:cxnSp>
        <p:nvCxnSpPr>
          <p:cNvPr id="22" name="直接连接符 21"/>
          <p:cNvCxnSpPr>
            <a:stCxn id="23" idx="1"/>
          </p:cNvCxnSpPr>
          <p:nvPr/>
        </p:nvCxnSpPr>
        <p:spPr>
          <a:xfrm flipH="1">
            <a:off x="2995507" y="4517431"/>
            <a:ext cx="995140" cy="9424"/>
          </a:xfrm>
          <a:prstGeom prst="line">
            <a:avLst/>
          </a:prstGeom>
          <a:ln w="19050">
            <a:solidFill>
              <a:srgbClr val="49504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3990647" y="4309514"/>
            <a:ext cx="2217451" cy="415834"/>
          </a:xfrm>
          <a:prstGeom prst="rect">
            <a:avLst/>
          </a:prstGeom>
          <a:solidFill>
            <a:schemeClr val="bg1"/>
          </a:solidFill>
          <a:ln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rgbClr val="AD2B26"/>
                </a:solidFill>
                <a:ea typeface="Alibaba PuHuiTi R"/>
              </a:rPr>
              <a:t>tanhua-domain</a:t>
            </a:r>
            <a:endParaRPr lang="zh-CN" altLang="en-US" sz="1600">
              <a:solidFill>
                <a:srgbClr val="AD2B26"/>
              </a:solidFill>
              <a:ea typeface="Alibaba PuHuiTi R"/>
            </a:endParaRPr>
          </a:p>
        </p:txBody>
      </p:sp>
      <p:cxnSp>
        <p:nvCxnSpPr>
          <p:cNvPr id="24" name="直接连接符 23"/>
          <p:cNvCxnSpPr>
            <a:stCxn id="25" idx="1"/>
          </p:cNvCxnSpPr>
          <p:nvPr/>
        </p:nvCxnSpPr>
        <p:spPr>
          <a:xfrm flipH="1">
            <a:off x="2977579" y="5180977"/>
            <a:ext cx="1017061" cy="0"/>
          </a:xfrm>
          <a:prstGeom prst="line">
            <a:avLst/>
          </a:prstGeom>
          <a:ln w="19050">
            <a:solidFill>
              <a:srgbClr val="49504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3994640" y="4973060"/>
            <a:ext cx="2217457" cy="415834"/>
          </a:xfrm>
          <a:prstGeom prst="rect">
            <a:avLst/>
          </a:prstGeom>
          <a:solidFill>
            <a:schemeClr val="bg1"/>
          </a:solidFill>
          <a:ln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rgbClr val="AD2B26"/>
                </a:solidFill>
                <a:ea typeface="Alibaba PuHuiTi R"/>
              </a:rPr>
              <a:t>tanhua-</a:t>
            </a:r>
            <a:r>
              <a:rPr lang="en-US" altLang="zh-CN" sz="1600" err="1">
                <a:solidFill>
                  <a:srgbClr val="AD2B26"/>
                </a:solidFill>
                <a:ea typeface="Alibaba PuHuiTi R"/>
              </a:rPr>
              <a:t>dubbo</a:t>
            </a:r>
            <a:endParaRPr lang="zh-CN" altLang="en-US" sz="1600">
              <a:solidFill>
                <a:srgbClr val="AD2B26"/>
              </a:solidFill>
              <a:ea typeface="Alibaba PuHuiTi R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H="1" flipV="1">
            <a:off x="2977579" y="5912444"/>
            <a:ext cx="1017060" cy="1"/>
          </a:xfrm>
          <a:prstGeom prst="line">
            <a:avLst/>
          </a:prstGeom>
          <a:ln w="19050">
            <a:solidFill>
              <a:srgbClr val="49504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994639" y="5704527"/>
            <a:ext cx="2217451" cy="415834"/>
          </a:xfrm>
          <a:prstGeom prst="rect">
            <a:avLst/>
          </a:prstGeom>
          <a:solidFill>
            <a:schemeClr val="bg1"/>
          </a:solidFill>
          <a:ln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err="1">
                <a:solidFill>
                  <a:srgbClr val="AD2B26"/>
                </a:solidFill>
                <a:ea typeface="Alibaba PuHuiTi R"/>
              </a:rPr>
              <a:t>tanhua</a:t>
            </a:r>
            <a:r>
              <a:rPr lang="en-US" altLang="zh-CN" sz="1600">
                <a:solidFill>
                  <a:srgbClr val="AD2B26"/>
                </a:solidFill>
                <a:ea typeface="Alibaba PuHuiTi R"/>
              </a:rPr>
              <a:t>-app</a:t>
            </a:r>
            <a:endParaRPr lang="zh-CN" altLang="en-US" sz="1600">
              <a:solidFill>
                <a:srgbClr val="AD2B26"/>
              </a:solidFill>
              <a:ea typeface="Alibaba PuHuiTi R"/>
            </a:endParaRPr>
          </a:p>
        </p:txBody>
      </p:sp>
      <p:cxnSp>
        <p:nvCxnSpPr>
          <p:cNvPr id="31" name="直接连接符 30"/>
          <p:cNvCxnSpPr/>
          <p:nvPr/>
        </p:nvCxnSpPr>
        <p:spPr>
          <a:xfrm flipV="1">
            <a:off x="7299339" y="4455088"/>
            <a:ext cx="0" cy="1454033"/>
          </a:xfrm>
          <a:prstGeom prst="line">
            <a:avLst/>
          </a:prstGeom>
          <a:ln w="19050">
            <a:solidFill>
              <a:srgbClr val="49504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8368389" y="5701204"/>
            <a:ext cx="3034903" cy="415834"/>
          </a:xfrm>
          <a:prstGeom prst="rect">
            <a:avLst/>
          </a:prstGeom>
          <a:solidFill>
            <a:schemeClr val="bg1"/>
          </a:solidFill>
          <a:ln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err="1">
                <a:solidFill>
                  <a:srgbClr val="AD2B26"/>
                </a:solidFill>
                <a:ea typeface="Alibaba PuHuiTi R"/>
              </a:rPr>
              <a:t>tanhua</a:t>
            </a:r>
            <a:r>
              <a:rPr lang="en-US" altLang="zh-CN" sz="1600">
                <a:solidFill>
                  <a:srgbClr val="AD2B26"/>
                </a:solidFill>
                <a:ea typeface="Alibaba PuHuiTi R"/>
              </a:rPr>
              <a:t>-</a:t>
            </a:r>
            <a:r>
              <a:rPr lang="en-US" altLang="zh-CN" sz="1600" err="1">
                <a:solidFill>
                  <a:srgbClr val="AD2B26"/>
                </a:solidFill>
                <a:ea typeface="Alibaba PuHuiTi R"/>
              </a:rPr>
              <a:t>dubbo</a:t>
            </a:r>
            <a:r>
              <a:rPr lang="en-US" altLang="zh-CN" sz="1600">
                <a:solidFill>
                  <a:srgbClr val="AD2B26"/>
                </a:solidFill>
                <a:ea typeface="Alibaba PuHuiTi R"/>
              </a:rPr>
              <a:t>-mongo</a:t>
            </a:r>
            <a:endParaRPr lang="zh-CN" altLang="en-US" sz="1600">
              <a:solidFill>
                <a:srgbClr val="AD2B26"/>
              </a:solidFill>
              <a:ea typeface="Alibaba PuHuiTi R"/>
            </a:endParaRPr>
          </a:p>
        </p:txBody>
      </p:sp>
      <p:cxnSp>
        <p:nvCxnSpPr>
          <p:cNvPr id="43" name="直接连接符 42"/>
          <p:cNvCxnSpPr/>
          <p:nvPr/>
        </p:nvCxnSpPr>
        <p:spPr>
          <a:xfrm flipH="1">
            <a:off x="7315202" y="4464698"/>
            <a:ext cx="1066946" cy="0"/>
          </a:xfrm>
          <a:prstGeom prst="line">
            <a:avLst/>
          </a:prstGeom>
          <a:ln w="19050">
            <a:solidFill>
              <a:srgbClr val="49504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H="1">
            <a:off x="7301442" y="5909121"/>
            <a:ext cx="1066947" cy="0"/>
          </a:xfrm>
          <a:prstGeom prst="line">
            <a:avLst/>
          </a:prstGeom>
          <a:ln w="19050">
            <a:solidFill>
              <a:srgbClr val="49504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H="1">
            <a:off x="6232392" y="5138949"/>
            <a:ext cx="1066947" cy="0"/>
          </a:xfrm>
          <a:prstGeom prst="line">
            <a:avLst/>
          </a:prstGeom>
          <a:ln w="19050">
            <a:solidFill>
              <a:srgbClr val="49504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V="1">
            <a:off x="2995507" y="3799839"/>
            <a:ext cx="0" cy="2109282"/>
          </a:xfrm>
          <a:prstGeom prst="line">
            <a:avLst/>
          </a:prstGeom>
          <a:ln w="19050">
            <a:solidFill>
              <a:srgbClr val="49504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5" grpId="0" animBg="1"/>
      <p:bldP spid="17" grpId="0"/>
      <p:bldP spid="21" grpId="0" animBg="1"/>
      <p:bldP spid="23" grpId="0" animBg="1"/>
      <p:bldP spid="25" grpId="0" animBg="1"/>
      <p:bldP spid="27" grpId="0" animBg="1"/>
      <p:bldP spid="3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Alibaba PuHuiTi R"/>
              </a:rPr>
              <a:t>初始工程搭建</a:t>
            </a:r>
            <a:endParaRPr lang="zh-CN" altLang="en-US">
              <a:ea typeface="Alibaba PuHuiTi R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>
                <a:ea typeface="Alibaba PuHuiTi R"/>
              </a:rPr>
              <a:t>工程主体结构</a:t>
            </a:r>
            <a:endParaRPr lang="zh-CN" altLang="en-US">
              <a:ea typeface="Alibaba PuHuiTi R"/>
            </a:endParaRPr>
          </a:p>
        </p:txBody>
      </p:sp>
      <p:graphicFrame>
        <p:nvGraphicFramePr>
          <p:cNvPr id="7" name="表格 7"/>
          <p:cNvGraphicFramePr>
            <a:graphicFrameLocks noGrp="1"/>
          </p:cNvGraphicFramePr>
          <p:nvPr/>
        </p:nvGraphicFramePr>
        <p:xfrm>
          <a:off x="848457" y="1746147"/>
          <a:ext cx="10495085" cy="4057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8596"/>
                <a:gridCol w="2808514"/>
                <a:gridCol w="5287975"/>
              </a:tblGrid>
              <a:tr h="507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>
                          <a:ea typeface="Alibaba PuHuiTi R"/>
                        </a:rPr>
                        <a:t>父工程</a:t>
                      </a:r>
                      <a:endParaRPr lang="zh-CN" altLang="en-US" sz="1800">
                        <a:ea typeface="Alibaba PuHuiTi R"/>
                      </a:endParaRP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>
                          <a:ea typeface="Alibaba PuHuiTi R"/>
                        </a:rPr>
                        <a:t>工程名称</a:t>
                      </a:r>
                      <a:endParaRPr lang="zh-CN" altLang="en-US" sz="1800">
                        <a:ea typeface="Alibaba PuHuiTi R"/>
                      </a:endParaRP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>
                          <a:ea typeface="Alibaba PuHuiTi R"/>
                        </a:rPr>
                        <a:t>说明</a:t>
                      </a:r>
                      <a:endParaRPr lang="zh-CN" altLang="en-US" sz="1800">
                        <a:ea typeface="Alibaba PuHuiTi R"/>
                      </a:endParaRP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</a:tr>
              <a:tr h="507184"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>
                          <a:ea typeface="Alibaba PuHuiTi B"/>
                        </a:rPr>
                        <a:t>tanhua</a:t>
                      </a:r>
                      <a:endParaRPr lang="zh-CN" altLang="en-US" sz="1600">
                        <a:ea typeface="Alibaba PuHuiTi B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-US" altLang="zh-CN" sz="1600" kern="1200">
                          <a:solidFill>
                            <a:schemeClr val="dk1"/>
                          </a:solidFill>
                          <a:latin typeface="+mn-lt"/>
                          <a:ea typeface="Alibaba PuHuiTi R"/>
                          <a:cs typeface="+mn-cs"/>
                        </a:rPr>
                        <a:t>tanhua-</a:t>
                      </a:r>
                      <a:r>
                        <a:rPr lang="en-US" altLang="zh-CN" sz="1600" kern="1200" err="1">
                          <a:solidFill>
                            <a:schemeClr val="dk1"/>
                          </a:solidFill>
                          <a:latin typeface="+mn-lt"/>
                          <a:ea typeface="Alibaba PuHuiTi R"/>
                          <a:cs typeface="+mn-cs"/>
                        </a:rPr>
                        <a:t>autoconfig</a:t>
                      </a:r>
                      <a:endParaRPr lang="zh-CN" altLang="en-US" sz="1600" kern="1200">
                        <a:solidFill>
                          <a:schemeClr val="dk1"/>
                        </a:solidFill>
                        <a:latin typeface="+mn-lt"/>
                        <a:ea typeface="Alibaba PuHuiTi R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ea typeface="Alibaba PuHuiTi R"/>
                        </a:rPr>
                        <a:t>自动装配的工具类</a:t>
                      </a:r>
                      <a:endParaRPr lang="zh-CN" altLang="en-US" sz="1600">
                        <a:ea typeface="Alibaba PuHuiTi R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7184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>
                          <a:ea typeface="Alibaba PuHuiTi R"/>
                        </a:rPr>
                        <a:t>tanhua</a:t>
                      </a:r>
                      <a:endParaRPr lang="zh-CN" altLang="en-US" sz="16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-US" altLang="zh-CN" sz="1600" kern="1200" err="1">
                          <a:solidFill>
                            <a:schemeClr val="dk1"/>
                          </a:solidFill>
                          <a:latin typeface="+mn-lt"/>
                          <a:ea typeface="Alibaba PuHuiTi R"/>
                          <a:cs typeface="+mn-cs"/>
                        </a:rPr>
                        <a:t>tanhua</a:t>
                      </a:r>
                      <a:r>
                        <a:rPr lang="en-US" altLang="zh-CN" sz="1600" kern="1200">
                          <a:solidFill>
                            <a:schemeClr val="dk1"/>
                          </a:solidFill>
                          <a:latin typeface="+mn-lt"/>
                          <a:ea typeface="Alibaba PuHuiTi R"/>
                          <a:cs typeface="+mn-cs"/>
                        </a:rPr>
                        <a:t>-domain</a:t>
                      </a:r>
                      <a:endParaRPr lang="zh-CN" altLang="en-US" sz="1600" kern="1200">
                        <a:solidFill>
                          <a:schemeClr val="dk1"/>
                        </a:solidFill>
                        <a:latin typeface="+mn-lt"/>
                        <a:ea typeface="Alibaba PuHuiTi R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ea typeface="Alibaba PuHuiTi R"/>
                        </a:rPr>
                        <a:t>实体类模块</a:t>
                      </a:r>
                      <a:endParaRPr lang="zh-CN" altLang="en-US" sz="1600">
                        <a:ea typeface="Alibaba PuHuiTi R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07184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>
                          <a:ea typeface="Alibaba PuHuiTi R"/>
                        </a:rPr>
                        <a:t>tanhua</a:t>
                      </a:r>
                      <a:endParaRPr lang="zh-CN" altLang="en-US" sz="1600">
                        <a:ea typeface="Alibaba PuHuiTi R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-US" altLang="zh-CN" sz="1600" kern="1200" err="1">
                          <a:solidFill>
                            <a:schemeClr val="dk1"/>
                          </a:solidFill>
                          <a:latin typeface="+mn-lt"/>
                          <a:ea typeface="Alibaba PuHuiTi R"/>
                          <a:cs typeface="+mn-cs"/>
                        </a:rPr>
                        <a:t>tanhua-dubbo</a:t>
                      </a:r>
                      <a:endParaRPr lang="zh-CN" altLang="en-US" sz="1600" kern="1200">
                        <a:solidFill>
                          <a:schemeClr val="dk1"/>
                        </a:solidFill>
                        <a:latin typeface="+mn-lt"/>
                        <a:ea typeface="Alibaba PuHuiTi R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ea typeface="Alibaba PuHuiTi R"/>
                        </a:rPr>
                        <a:t>Dubbo</a:t>
                      </a:r>
                      <a:r>
                        <a:rPr lang="zh-CN" altLang="en-US" sz="1600">
                          <a:ea typeface="Alibaba PuHuiTi R"/>
                        </a:rPr>
                        <a:t>子模块（可以理解为文件夹，管理</a:t>
                      </a:r>
                      <a:r>
                        <a:rPr lang="en-US" altLang="zh-CN" sz="1600">
                          <a:ea typeface="Alibaba PuHuiTi R"/>
                        </a:rPr>
                        <a:t>dubbo</a:t>
                      </a:r>
                      <a:r>
                        <a:rPr lang="zh-CN" altLang="en-US" sz="1600">
                          <a:ea typeface="Alibaba PuHuiTi R"/>
                        </a:rPr>
                        <a:t>模块）</a:t>
                      </a:r>
                      <a:endParaRPr lang="zh-CN" altLang="en-US" sz="1600">
                        <a:ea typeface="Alibaba PuHuiTi R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7184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>
                          <a:ea typeface="Alibaba PuHuiTi R"/>
                        </a:rPr>
                        <a:t>tanhua</a:t>
                      </a:r>
                      <a:endParaRPr lang="zh-CN" altLang="en-US" sz="1600">
                        <a:ea typeface="Alibaba PuHuiTi R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-US" altLang="zh-CN" sz="1600" kern="1200">
                          <a:solidFill>
                            <a:schemeClr val="dk1"/>
                          </a:solidFill>
                          <a:latin typeface="+mn-lt"/>
                          <a:ea typeface="Alibaba PuHuiTi R"/>
                          <a:cs typeface="+mn-cs"/>
                        </a:rPr>
                        <a:t>tanhua-app</a:t>
                      </a:r>
                      <a:endParaRPr lang="zh-CN" altLang="en-US" sz="1600" kern="1200">
                        <a:solidFill>
                          <a:schemeClr val="dk1"/>
                        </a:solidFill>
                        <a:latin typeface="+mn-lt"/>
                        <a:ea typeface="Alibaba PuHuiTi R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ea typeface="Alibaba PuHuiTi R"/>
                        </a:rPr>
                        <a:t>与手机端交互的入口模块</a:t>
                      </a:r>
                      <a:endParaRPr lang="zh-CN" altLang="en-US" sz="1600">
                        <a:ea typeface="Alibaba PuHuiTi R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07184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kern="1200">
                          <a:solidFill>
                            <a:schemeClr val="dk1"/>
                          </a:solidFill>
                          <a:latin typeface="+mn-lt"/>
                          <a:ea typeface="Alibaba PuHuiTi R"/>
                          <a:cs typeface="+mn-cs"/>
                        </a:rPr>
                        <a:t>tanhua-</a:t>
                      </a:r>
                      <a:r>
                        <a:rPr lang="en-US" altLang="zh-CN" sz="1600" kern="1200" err="1">
                          <a:solidFill>
                            <a:schemeClr val="dk1"/>
                          </a:solidFill>
                          <a:latin typeface="+mn-lt"/>
                          <a:ea typeface="Alibaba PuHuiTi R"/>
                          <a:cs typeface="+mn-cs"/>
                        </a:rPr>
                        <a:t>dubbo</a:t>
                      </a:r>
                      <a:endParaRPr lang="zh-CN" altLang="en-US" sz="1600" kern="1200">
                        <a:solidFill>
                          <a:schemeClr val="dk1"/>
                        </a:solidFill>
                        <a:latin typeface="+mn-lt"/>
                        <a:ea typeface="Alibaba PuHuiTi R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-US" altLang="zh-CN" sz="1600" kern="1200" err="1">
                          <a:solidFill>
                            <a:schemeClr val="dk1"/>
                          </a:solidFill>
                          <a:latin typeface="+mn-lt"/>
                          <a:ea typeface="Alibaba PuHuiTi R"/>
                          <a:cs typeface="+mn-cs"/>
                        </a:rPr>
                        <a:t>tanhua</a:t>
                      </a:r>
                      <a:r>
                        <a:rPr lang="en-US" altLang="zh-CN" sz="1600" kern="1200">
                          <a:solidFill>
                            <a:schemeClr val="dk1"/>
                          </a:solidFill>
                          <a:latin typeface="+mn-lt"/>
                          <a:ea typeface="Alibaba PuHuiTi R"/>
                          <a:cs typeface="+mn-cs"/>
                        </a:rPr>
                        <a:t>-</a:t>
                      </a:r>
                      <a:r>
                        <a:rPr lang="en-US" altLang="zh-CN" sz="1600" kern="1200" err="1">
                          <a:solidFill>
                            <a:schemeClr val="dk1"/>
                          </a:solidFill>
                          <a:latin typeface="+mn-lt"/>
                          <a:ea typeface="Alibaba PuHuiTi R"/>
                          <a:cs typeface="+mn-cs"/>
                        </a:rPr>
                        <a:t>dubbo</a:t>
                      </a:r>
                      <a:r>
                        <a:rPr lang="en-US" altLang="zh-CN" sz="1600" kern="1200">
                          <a:solidFill>
                            <a:schemeClr val="dk1"/>
                          </a:solidFill>
                          <a:latin typeface="+mn-lt"/>
                          <a:ea typeface="Alibaba PuHuiTi R"/>
                          <a:cs typeface="+mn-cs"/>
                        </a:rPr>
                        <a:t>-interface</a:t>
                      </a:r>
                      <a:endParaRPr lang="zh-CN" altLang="en-US" sz="1600" kern="1200">
                        <a:solidFill>
                          <a:schemeClr val="dk1"/>
                        </a:solidFill>
                        <a:latin typeface="+mn-lt"/>
                        <a:ea typeface="Alibaba PuHuiTi R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ea typeface="Alibaba PuHuiTi R"/>
                        </a:rPr>
                        <a:t>Dubbo</a:t>
                      </a:r>
                      <a:r>
                        <a:rPr lang="zh-CN" altLang="en-US" sz="1600">
                          <a:ea typeface="Alibaba PuHuiTi R"/>
                        </a:rPr>
                        <a:t>接口模块</a:t>
                      </a:r>
                      <a:endParaRPr lang="zh-CN" altLang="en-US" sz="1600">
                        <a:ea typeface="Alibaba PuHuiTi R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7184"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-US" altLang="zh-CN" sz="1600" kern="1200">
                          <a:solidFill>
                            <a:schemeClr val="dk1"/>
                          </a:solidFill>
                          <a:latin typeface="+mn-lt"/>
                          <a:ea typeface="Alibaba PuHuiTi R"/>
                          <a:cs typeface="+mn-cs"/>
                        </a:rPr>
                        <a:t>tanhua-</a:t>
                      </a:r>
                      <a:r>
                        <a:rPr lang="en-US" altLang="zh-CN" sz="1600" kern="1200" err="1">
                          <a:solidFill>
                            <a:schemeClr val="dk1"/>
                          </a:solidFill>
                          <a:latin typeface="+mn-lt"/>
                          <a:ea typeface="Alibaba PuHuiTi R"/>
                          <a:cs typeface="+mn-cs"/>
                        </a:rPr>
                        <a:t>dubbo</a:t>
                      </a:r>
                      <a:endParaRPr lang="zh-CN" altLang="en-US" sz="1600" kern="1200">
                        <a:solidFill>
                          <a:schemeClr val="dk1"/>
                        </a:solidFill>
                        <a:latin typeface="+mn-lt"/>
                        <a:ea typeface="Alibaba PuHuiTi R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-US" altLang="zh-CN" sz="1600" kern="1200" err="1">
                          <a:solidFill>
                            <a:schemeClr val="dk1"/>
                          </a:solidFill>
                          <a:latin typeface="+mn-lt"/>
                          <a:ea typeface="Alibaba PuHuiTi R"/>
                          <a:cs typeface="+mn-cs"/>
                        </a:rPr>
                        <a:t>tanhua-dubbo-db</a:t>
                      </a:r>
                      <a:endParaRPr lang="zh-CN" altLang="en-US" sz="1600" kern="1200">
                        <a:solidFill>
                          <a:schemeClr val="dk1"/>
                        </a:solidFill>
                        <a:latin typeface="+mn-lt"/>
                        <a:ea typeface="Alibaba PuHuiTi R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ea typeface="Alibaba PuHuiTi R"/>
                        </a:rPr>
                        <a:t>Dubbo</a:t>
                      </a:r>
                      <a:r>
                        <a:rPr lang="zh-CN" altLang="en-US" sz="1600">
                          <a:ea typeface="Alibaba PuHuiTi R"/>
                        </a:rPr>
                        <a:t>服务模块（数据库部分）</a:t>
                      </a:r>
                      <a:endParaRPr lang="zh-CN" altLang="en-US" sz="1600">
                        <a:ea typeface="Alibaba PuHuiTi R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07184"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-US" altLang="zh-CN" sz="1600" kern="1200">
                          <a:solidFill>
                            <a:schemeClr val="dk1"/>
                          </a:solidFill>
                          <a:latin typeface="+mn-lt"/>
                          <a:ea typeface="Alibaba PuHuiTi R"/>
                          <a:cs typeface="+mn-cs"/>
                        </a:rPr>
                        <a:t>tanhua-</a:t>
                      </a:r>
                      <a:r>
                        <a:rPr lang="en-US" altLang="zh-CN" sz="1600" kern="1200" err="1">
                          <a:solidFill>
                            <a:schemeClr val="dk1"/>
                          </a:solidFill>
                          <a:latin typeface="+mn-lt"/>
                          <a:ea typeface="Alibaba PuHuiTi R"/>
                          <a:cs typeface="+mn-cs"/>
                        </a:rPr>
                        <a:t>dubbo</a:t>
                      </a:r>
                      <a:endParaRPr lang="zh-CN" altLang="en-US" sz="1600" kern="1200">
                        <a:solidFill>
                          <a:schemeClr val="dk1"/>
                        </a:solidFill>
                        <a:latin typeface="+mn-lt"/>
                        <a:ea typeface="Alibaba PuHuiTi R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-US" altLang="zh-CN" sz="1600" kern="1200" err="1">
                          <a:solidFill>
                            <a:schemeClr val="dk1"/>
                          </a:solidFill>
                          <a:latin typeface="+mn-lt"/>
                          <a:ea typeface="Alibaba PuHuiTi R"/>
                          <a:cs typeface="+mn-cs"/>
                        </a:rPr>
                        <a:t>tanhua</a:t>
                      </a:r>
                      <a:r>
                        <a:rPr lang="en-US" altLang="zh-CN" sz="1600" kern="1200">
                          <a:solidFill>
                            <a:schemeClr val="dk1"/>
                          </a:solidFill>
                          <a:latin typeface="+mn-lt"/>
                          <a:ea typeface="Alibaba PuHuiTi R"/>
                          <a:cs typeface="+mn-cs"/>
                        </a:rPr>
                        <a:t>-</a:t>
                      </a:r>
                      <a:r>
                        <a:rPr lang="en-US" altLang="zh-CN" sz="1600" kern="1200" err="1">
                          <a:solidFill>
                            <a:schemeClr val="dk1"/>
                          </a:solidFill>
                          <a:latin typeface="+mn-lt"/>
                          <a:ea typeface="Alibaba PuHuiTi R"/>
                          <a:cs typeface="+mn-cs"/>
                        </a:rPr>
                        <a:t>dubbo</a:t>
                      </a:r>
                      <a:r>
                        <a:rPr lang="en-US" altLang="zh-CN" sz="1600" kern="1200">
                          <a:solidFill>
                            <a:schemeClr val="dk1"/>
                          </a:solidFill>
                          <a:latin typeface="+mn-lt"/>
                          <a:ea typeface="Alibaba PuHuiTi R"/>
                          <a:cs typeface="+mn-cs"/>
                        </a:rPr>
                        <a:t>-mongo</a:t>
                      </a:r>
                      <a:endParaRPr lang="zh-CN" altLang="en-US" sz="1600" kern="1200">
                        <a:solidFill>
                          <a:schemeClr val="dk1"/>
                        </a:solidFill>
                        <a:latin typeface="+mn-lt"/>
                        <a:ea typeface="Alibaba PuHuiTi R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>
                          <a:ea typeface="Alibaba PuHuiTi R"/>
                        </a:rPr>
                        <a:t>Dubbo</a:t>
                      </a:r>
                      <a:r>
                        <a:rPr lang="zh-CN" altLang="en-US" sz="1600">
                          <a:ea typeface="Alibaba PuHuiTi R"/>
                        </a:rPr>
                        <a:t>服务模块（</a:t>
                      </a:r>
                      <a:r>
                        <a:rPr lang="en-US" altLang="zh-CN" sz="1600">
                          <a:ea typeface="Alibaba PuHuiTi R"/>
                        </a:rPr>
                        <a:t>MongoDB</a:t>
                      </a:r>
                      <a:r>
                        <a:rPr lang="zh-CN" altLang="en-US" sz="1600">
                          <a:ea typeface="Alibaba PuHuiTi R"/>
                        </a:rPr>
                        <a:t>部分）</a:t>
                      </a:r>
                      <a:endParaRPr lang="zh-CN" altLang="en-US" sz="1600">
                        <a:ea typeface="Alibaba PuHuiTi R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能够熟练表达探花交友的业务功能</a:t>
            </a:r>
            <a:endParaRPr lang="en-US" altLang="zh-CN"/>
          </a:p>
          <a:p>
            <a:r>
              <a:rPr lang="zh-CN" altLang="en-US"/>
              <a:t>理解项目的开发方式</a:t>
            </a:r>
            <a:endParaRPr lang="en-US" altLang="zh-CN"/>
          </a:p>
          <a:p>
            <a:r>
              <a:rPr lang="zh-CN" altLang="en-US"/>
              <a:t>独立完成探花交友的后台环境搭建</a:t>
            </a:r>
            <a:endParaRPr lang="en-US" altLang="zh-CN"/>
          </a:p>
          <a:p>
            <a:r>
              <a:rPr lang="zh-CN" altLang="en-US"/>
              <a:t>独立完成用户登录功能</a:t>
            </a:r>
            <a:endParaRPr lang="en-US" altLang="zh-CN"/>
          </a:p>
          <a:p>
            <a:endParaRPr kumimoji="1"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Alibaba PuHuiTi R"/>
              </a:rPr>
              <a:t>初始工程搭建</a:t>
            </a:r>
            <a:endParaRPr lang="zh-CN" altLang="en-US">
              <a:ea typeface="Alibaba PuHuiTi R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>
                <a:ea typeface="Alibaba PuHuiTi R"/>
              </a:rPr>
              <a:t>工程主体结构</a:t>
            </a:r>
            <a:r>
              <a:rPr lang="en-US" altLang="zh-CN">
                <a:ea typeface="Alibaba PuHuiTi R"/>
              </a:rPr>
              <a:t>-</a:t>
            </a:r>
            <a:r>
              <a:rPr lang="zh-CN" altLang="en-US">
                <a:ea typeface="Alibaba PuHuiTi R"/>
              </a:rPr>
              <a:t>模块依赖分析</a:t>
            </a:r>
            <a:endParaRPr lang="zh-CN" altLang="en-US">
              <a:ea typeface="Alibaba PuHuiTi R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50872" y="2876953"/>
            <a:ext cx="2483086" cy="415834"/>
          </a:xfrm>
          <a:prstGeom prst="rect">
            <a:avLst/>
          </a:prstGeom>
          <a:solidFill>
            <a:schemeClr val="bg1"/>
          </a:solidFill>
          <a:ln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AD2B26"/>
                </a:solidFill>
                <a:ea typeface="Alibaba PuHuiTi R"/>
              </a:rPr>
              <a:t>        tanhua-app</a:t>
            </a:r>
            <a:endParaRPr lang="zh-CN" altLang="en-US" sz="1600">
              <a:solidFill>
                <a:srgbClr val="AD2B26"/>
              </a:solidFill>
              <a:ea typeface="Alibaba PuHuiTi R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4100" y="2770398"/>
            <a:ext cx="295275" cy="390525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1027644" y="4152528"/>
            <a:ext cx="2483086" cy="415834"/>
          </a:xfrm>
          <a:prstGeom prst="rect">
            <a:avLst/>
          </a:prstGeom>
          <a:solidFill>
            <a:schemeClr val="bg1"/>
          </a:solidFill>
          <a:ln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AD2B26"/>
                </a:solidFill>
                <a:ea typeface="Alibaba PuHuiTi R"/>
              </a:rPr>
              <a:t>        tanhua-dubbo-</a:t>
            </a:r>
            <a:r>
              <a:rPr lang="en-US" altLang="zh-CN" sz="1600" err="1">
                <a:solidFill>
                  <a:srgbClr val="AD2B26"/>
                </a:solidFill>
                <a:ea typeface="Alibaba PuHuiTi R"/>
              </a:rPr>
              <a:t>db</a:t>
            </a:r>
            <a:endParaRPr lang="zh-CN" altLang="en-US" sz="1600">
              <a:solidFill>
                <a:srgbClr val="AD2B26"/>
              </a:solidFill>
              <a:ea typeface="Alibaba PuHuiTi R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0872" y="4045973"/>
            <a:ext cx="295275" cy="39052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027644" y="5529465"/>
            <a:ext cx="2483086" cy="415834"/>
          </a:xfrm>
          <a:prstGeom prst="rect">
            <a:avLst/>
          </a:prstGeom>
          <a:solidFill>
            <a:schemeClr val="bg1"/>
          </a:solidFill>
          <a:ln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AD2B26"/>
                </a:solidFill>
                <a:ea typeface="Alibaba PuHuiTi R"/>
              </a:rPr>
              <a:t>        tanhua-dubbo-mongo</a:t>
            </a:r>
            <a:endParaRPr lang="zh-CN" altLang="en-US" sz="1600">
              <a:solidFill>
                <a:srgbClr val="AD2B26"/>
              </a:solidFill>
              <a:ea typeface="Alibaba PuHuiTi R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0872" y="5422910"/>
            <a:ext cx="295275" cy="390525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5163340" y="2179955"/>
            <a:ext cx="2483086" cy="415834"/>
          </a:xfrm>
          <a:prstGeom prst="rect">
            <a:avLst/>
          </a:prstGeom>
          <a:solidFill>
            <a:schemeClr val="bg1"/>
          </a:solidFill>
          <a:ln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AD2B26"/>
                </a:solidFill>
                <a:ea typeface="Alibaba PuHuiTi R"/>
              </a:rPr>
              <a:t>        tanhua-</a:t>
            </a:r>
            <a:r>
              <a:rPr lang="en-US" altLang="zh-CN" sz="1600" err="1">
                <a:solidFill>
                  <a:srgbClr val="AD2B26"/>
                </a:solidFill>
                <a:ea typeface="Alibaba PuHuiTi R"/>
              </a:rPr>
              <a:t>autoconfig</a:t>
            </a:r>
            <a:endParaRPr lang="zh-CN" altLang="en-US" sz="1600">
              <a:solidFill>
                <a:srgbClr val="AD2B26"/>
              </a:solidFill>
              <a:ea typeface="Alibaba PuHuiTi R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6568" y="2073400"/>
            <a:ext cx="295275" cy="390525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5163340" y="3828197"/>
            <a:ext cx="2483086" cy="415834"/>
          </a:xfrm>
          <a:prstGeom prst="rect">
            <a:avLst/>
          </a:prstGeom>
          <a:solidFill>
            <a:schemeClr val="bg1"/>
          </a:solidFill>
          <a:ln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AD2B26"/>
                </a:solidFill>
                <a:ea typeface="Alibaba PuHuiTi R"/>
              </a:rPr>
              <a:t>       tanhua-dubbo-interface</a:t>
            </a:r>
            <a:endParaRPr lang="zh-CN" altLang="en-US" sz="1600">
              <a:solidFill>
                <a:srgbClr val="AD2B26"/>
              </a:solidFill>
              <a:ea typeface="Alibaba PuHuiTi R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6568" y="3721642"/>
            <a:ext cx="295275" cy="390525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9177101" y="3828197"/>
            <a:ext cx="2483086" cy="415834"/>
          </a:xfrm>
          <a:prstGeom prst="rect">
            <a:avLst/>
          </a:prstGeom>
          <a:solidFill>
            <a:schemeClr val="bg1"/>
          </a:solidFill>
          <a:ln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rgbClr val="AD2B26"/>
                </a:solidFill>
                <a:ea typeface="Alibaba PuHuiTi R"/>
              </a:rPr>
              <a:t>        tanhua-domain</a:t>
            </a:r>
            <a:endParaRPr lang="zh-CN" altLang="en-US" sz="1600">
              <a:solidFill>
                <a:srgbClr val="AD2B26"/>
              </a:solidFill>
              <a:ea typeface="Alibaba PuHuiTi R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00329" y="3721642"/>
            <a:ext cx="295275" cy="390525"/>
          </a:xfrm>
          <a:prstGeom prst="rect">
            <a:avLst/>
          </a:prstGeom>
        </p:spPr>
      </p:pic>
      <p:cxnSp>
        <p:nvCxnSpPr>
          <p:cNvPr id="33" name="直接箭头连接符 32"/>
          <p:cNvCxnSpPr>
            <a:endCxn id="26" idx="1"/>
          </p:cNvCxnSpPr>
          <p:nvPr/>
        </p:nvCxnSpPr>
        <p:spPr>
          <a:xfrm flipV="1">
            <a:off x="3533958" y="2387872"/>
            <a:ext cx="1629382" cy="702494"/>
          </a:xfrm>
          <a:prstGeom prst="straightConnector1">
            <a:avLst/>
          </a:prstGeom>
          <a:ln w="19050">
            <a:solidFill>
              <a:srgbClr val="49504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19" idx="3"/>
            <a:endCxn id="28" idx="1"/>
          </p:cNvCxnSpPr>
          <p:nvPr/>
        </p:nvCxnSpPr>
        <p:spPr>
          <a:xfrm>
            <a:off x="3533958" y="3084870"/>
            <a:ext cx="1629382" cy="951244"/>
          </a:xfrm>
          <a:prstGeom prst="straightConnector1">
            <a:avLst/>
          </a:prstGeom>
          <a:ln w="19050">
            <a:solidFill>
              <a:srgbClr val="49504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22" idx="3"/>
            <a:endCxn id="28" idx="1"/>
          </p:cNvCxnSpPr>
          <p:nvPr/>
        </p:nvCxnSpPr>
        <p:spPr>
          <a:xfrm flipV="1">
            <a:off x="3510730" y="4036114"/>
            <a:ext cx="1652610" cy="324331"/>
          </a:xfrm>
          <a:prstGeom prst="straightConnector1">
            <a:avLst/>
          </a:prstGeom>
          <a:ln w="19050">
            <a:solidFill>
              <a:srgbClr val="49504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连接符: 肘形 41"/>
          <p:cNvCxnSpPr>
            <a:stCxn id="24" idx="3"/>
            <a:endCxn id="28" idx="2"/>
          </p:cNvCxnSpPr>
          <p:nvPr/>
        </p:nvCxnSpPr>
        <p:spPr>
          <a:xfrm flipV="1">
            <a:off x="3510730" y="4244031"/>
            <a:ext cx="2894153" cy="1493351"/>
          </a:xfrm>
          <a:prstGeom prst="bentConnector2">
            <a:avLst/>
          </a:prstGeom>
          <a:ln w="19050">
            <a:solidFill>
              <a:srgbClr val="49504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28" idx="3"/>
          </p:cNvCxnSpPr>
          <p:nvPr/>
        </p:nvCxnSpPr>
        <p:spPr>
          <a:xfrm>
            <a:off x="7646426" y="4036114"/>
            <a:ext cx="1553903" cy="0"/>
          </a:xfrm>
          <a:prstGeom prst="straightConnector1">
            <a:avLst/>
          </a:prstGeom>
          <a:ln w="19050">
            <a:solidFill>
              <a:srgbClr val="49504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1636730" y="3304662"/>
            <a:ext cx="1708636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服务消费者</a:t>
            </a:r>
            <a:endParaRPr kumimoji="1"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636730" y="4604451"/>
            <a:ext cx="3459660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服务提供者</a:t>
            </a:r>
            <a:endParaRPr kumimoji="1"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636730" y="6001643"/>
            <a:ext cx="3459660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服务提供者</a:t>
            </a:r>
            <a:endParaRPr kumimoji="1"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403183" y="4220133"/>
            <a:ext cx="3459660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公共服务接口</a:t>
            </a:r>
            <a:endParaRPr kumimoji="1"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5096390" y="2599591"/>
            <a:ext cx="3459660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工具组件：发短信，面部识别等</a:t>
            </a:r>
            <a:endParaRPr kumimoji="1"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  <p:bldP spid="24" grpId="0" animBg="1"/>
      <p:bldP spid="26" grpId="0" animBg="1"/>
      <p:bldP spid="28" grpId="0" animBg="1"/>
      <p:bldP spid="30" grpId="0" animBg="1"/>
      <p:bldP spid="45" grpId="0"/>
      <p:bldP spid="46" grpId="0"/>
      <p:bldP spid="47" grpId="0"/>
      <p:bldP spid="48" grpId="0"/>
      <p:bldP spid="4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Alibaba PuHuiTi R"/>
              </a:rPr>
              <a:t>初始工程搭建</a:t>
            </a:r>
            <a:endParaRPr lang="zh-CN" altLang="en-US">
              <a:ea typeface="Alibaba PuHuiTi R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>
                <a:ea typeface="Alibaba PuHuiTi R"/>
              </a:rPr>
              <a:t>工程创建</a:t>
            </a:r>
            <a:endParaRPr lang="zh-CN" altLang="en-US">
              <a:ea typeface="Alibaba PuHuiTi R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创建父工程</a:t>
            </a:r>
            <a:r>
              <a:rPr lang="en-US" altLang="zh-CN"/>
              <a:t>tanhua</a:t>
            </a:r>
            <a:endParaRPr lang="en-US" altLang="zh-CN"/>
          </a:p>
          <a:p>
            <a:r>
              <a:rPr lang="zh-CN" altLang="en-US"/>
              <a:t>依次创建每个模块</a:t>
            </a:r>
            <a:endParaRPr lang="en-US" altLang="zh-CN"/>
          </a:p>
          <a:p>
            <a:r>
              <a:rPr lang="zh-CN" altLang="en-US"/>
              <a:t>配置模块依赖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6510" y="1768151"/>
            <a:ext cx="3390900" cy="2324100"/>
          </a:xfrm>
          <a:prstGeom prst="rect">
            <a:avLst/>
          </a:prstGeom>
        </p:spPr>
      </p:pic>
      <p:sp>
        <p:nvSpPr>
          <p:cNvPr id="34" name="箭头: 右 33"/>
          <p:cNvSpPr/>
          <p:nvPr/>
        </p:nvSpPr>
        <p:spPr>
          <a:xfrm>
            <a:off x="5265683" y="2527738"/>
            <a:ext cx="830317" cy="517190"/>
          </a:xfrm>
          <a:prstGeom prst="rightArrow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三角形 9"/>
          <p:cNvSpPr/>
          <p:nvPr/>
        </p:nvSpPr>
        <p:spPr>
          <a:xfrm rot="2651319">
            <a:off x="851566" y="5377468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TextBox 6"/>
          <p:cNvSpPr txBox="1"/>
          <p:nvPr/>
        </p:nvSpPr>
        <p:spPr>
          <a:xfrm>
            <a:off x="1189355" y="5518529"/>
            <a:ext cx="6767513" cy="377411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环境搭建过程可以参考</a:t>
            </a:r>
            <a:r>
              <a:rPr lang="en-US" altLang="zh-CN" sz="14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&lt;</a:t>
            </a:r>
            <a:r>
              <a:rPr lang="zh-CN" altLang="en-US" sz="14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探花交友</a:t>
            </a:r>
            <a:r>
              <a:rPr lang="en-US" altLang="zh-CN" sz="14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-</a:t>
            </a:r>
            <a:r>
              <a:rPr lang="zh-CN" altLang="en-US" sz="14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创建工程环境</a:t>
            </a:r>
            <a:r>
              <a:rPr lang="en-US" altLang="zh-CN" sz="14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.md&gt;</a:t>
            </a:r>
            <a:r>
              <a:rPr lang="zh-CN" altLang="en-US" sz="14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。</a:t>
            </a:r>
            <a:endParaRPr lang="en-US" altLang="zh-CN" sz="140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44880" y="5020885"/>
            <a:ext cx="10302240" cy="1413510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44952" y="5093355"/>
            <a:ext cx="1053296" cy="300942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注意事项</a:t>
            </a:r>
            <a:endParaRPr kumimoji="1" lang="zh-CN" altLang="en-US" sz="140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开发工具的安装</a:t>
            </a:r>
            <a:endParaRPr lang="en-US" altLang="zh-CN"/>
          </a:p>
          <a:p>
            <a:r>
              <a:rPr lang="zh-CN" altLang="en-US"/>
              <a:t>项目模块关系与依赖</a:t>
            </a:r>
            <a:endParaRPr lang="en-US" altLang="zh-CN"/>
          </a:p>
          <a:p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开发工具与环境搭建</a:t>
            </a:r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/>
              <a:t>登录</a:t>
            </a:r>
            <a:r>
              <a:rPr lang="en-US" altLang="zh-CN"/>
              <a:t>-</a:t>
            </a:r>
            <a:r>
              <a:rPr lang="zh-CN" altLang="en-US"/>
              <a:t>短信验证码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altLang="zh-CN"/>
          </a:p>
          <a:p>
            <a:endParaRPr lang="en-US" altLang="zh-CN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6" name="文本占位符 3"/>
          <p:cNvSpPr txBox="1"/>
          <p:nvPr/>
        </p:nvSpPr>
        <p:spPr>
          <a:xfrm>
            <a:off x="5273040" y="3042920"/>
            <a:ext cx="5466080" cy="20310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需求分析</a:t>
            </a:r>
            <a:endParaRPr lang="en-US" altLang="zh-CN"/>
          </a:p>
          <a:p>
            <a:r>
              <a:rPr lang="zh-CN" altLang="en-US"/>
              <a:t>阿里云通信</a:t>
            </a:r>
            <a:endParaRPr lang="en-US" altLang="zh-CN"/>
          </a:p>
          <a:p>
            <a:r>
              <a:rPr lang="zh-CN" altLang="en-US"/>
              <a:t>接口实现</a:t>
            </a:r>
            <a:endParaRPr lang="en-US" altLang="zh-CN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721201" y="920297"/>
            <a:ext cx="9845675" cy="517190"/>
          </a:xfrm>
        </p:spPr>
        <p:txBody>
          <a:bodyPr/>
          <a:lstStyle/>
          <a:p>
            <a:r>
              <a:rPr lang="zh-CN" altLang="en-US"/>
              <a:t>需求分析</a:t>
            </a:r>
            <a:endParaRPr lang="en-US" altLang="zh-CN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登录</a:t>
            </a:r>
            <a:r>
              <a:rPr lang="en-US" altLang="zh-CN"/>
              <a:t>-</a:t>
            </a:r>
            <a:r>
              <a:rPr lang="zh-CN" altLang="en-US"/>
              <a:t>短信验证码</a:t>
            </a:r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5180" y="1987271"/>
            <a:ext cx="2498476" cy="4516477"/>
          </a:xfrm>
          <a:prstGeom prst="rect">
            <a:avLst/>
          </a:prstGeom>
        </p:spPr>
      </p:pic>
      <p:cxnSp>
        <p:nvCxnSpPr>
          <p:cNvPr id="23" name="直接箭头连接符 22"/>
          <p:cNvCxnSpPr/>
          <p:nvPr/>
        </p:nvCxnSpPr>
        <p:spPr>
          <a:xfrm>
            <a:off x="3835839" y="2433347"/>
            <a:ext cx="27080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文本占位符 1"/>
          <p:cNvSpPr txBox="1"/>
          <p:nvPr/>
        </p:nvSpPr>
        <p:spPr>
          <a:xfrm>
            <a:off x="6653223" y="2219038"/>
            <a:ext cx="4281853" cy="517190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1400"/>
              <a:t>客户端首页登录，输入手机号码获取验证码</a:t>
            </a:r>
            <a:endParaRPr lang="en-US" altLang="zh-CN" sz="1400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654" y="1987297"/>
            <a:ext cx="2543527" cy="4516451"/>
          </a:xfrm>
          <a:prstGeom prst="rect">
            <a:avLst/>
          </a:prstGeom>
        </p:spPr>
      </p:pic>
      <p:cxnSp>
        <p:nvCxnSpPr>
          <p:cNvPr id="26" name="直接箭头连接符 25"/>
          <p:cNvCxnSpPr/>
          <p:nvPr/>
        </p:nvCxnSpPr>
        <p:spPr>
          <a:xfrm>
            <a:off x="3835839" y="3429000"/>
            <a:ext cx="27080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文本占位符 1"/>
          <p:cNvSpPr txBox="1"/>
          <p:nvPr/>
        </p:nvSpPr>
        <p:spPr>
          <a:xfrm>
            <a:off x="6669653" y="3187488"/>
            <a:ext cx="4281853" cy="517190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1400"/>
              <a:t>输入验证码，进行用户登录</a:t>
            </a:r>
            <a:endParaRPr lang="en-US" altLang="zh-CN" sz="1400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654" y="1991486"/>
            <a:ext cx="2543526" cy="4524494"/>
          </a:xfrm>
          <a:prstGeom prst="rect">
            <a:avLst/>
          </a:prstGeom>
        </p:spPr>
      </p:pic>
      <p:cxnSp>
        <p:nvCxnSpPr>
          <p:cNvPr id="29" name="直接箭头连接符 28"/>
          <p:cNvCxnSpPr/>
          <p:nvPr/>
        </p:nvCxnSpPr>
        <p:spPr>
          <a:xfrm>
            <a:off x="3835839" y="4513625"/>
            <a:ext cx="27080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文本占位符 1"/>
          <p:cNvSpPr txBox="1"/>
          <p:nvPr/>
        </p:nvSpPr>
        <p:spPr>
          <a:xfrm>
            <a:off x="6669653" y="4245495"/>
            <a:ext cx="4281853" cy="517190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1400"/>
              <a:t>老用户验证成功，自动跳转主页</a:t>
            </a:r>
            <a:endParaRPr lang="en-US" altLang="zh-CN" sz="1400"/>
          </a:p>
        </p:txBody>
      </p:sp>
      <p:sp>
        <p:nvSpPr>
          <p:cNvPr id="31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21201" y="1398952"/>
            <a:ext cx="10749598" cy="517191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今日的目标是完成老用户登录功能，基本流程如下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3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64751" y="1643079"/>
            <a:ext cx="10749598" cy="3209646"/>
          </a:xfrm>
        </p:spPr>
        <p:txBody>
          <a:bodyPr/>
          <a:lstStyle/>
          <a:p>
            <a:r>
              <a:rPr lang="zh-CN" altLang="en-US"/>
              <a:t>服务端接受客户端请求</a:t>
            </a:r>
            <a:endParaRPr lang="en-US" altLang="zh-CN"/>
          </a:p>
          <a:p>
            <a:r>
              <a:rPr lang="en-US" altLang="zh-CN"/>
              <a:t>Java</a:t>
            </a:r>
            <a:r>
              <a:rPr lang="zh-CN" altLang="en-US"/>
              <a:t>代码调用第三方服务实现短信返送（发送短信需要运营资质，只能借助第三方实现）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登录</a:t>
            </a:r>
            <a:r>
              <a:rPr lang="en-US" altLang="zh-CN"/>
              <a:t>-</a:t>
            </a:r>
            <a:r>
              <a:rPr lang="zh-CN" altLang="en-US"/>
              <a:t>短信验证码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需求分析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3757021" y="3516352"/>
            <a:ext cx="1776046" cy="517190"/>
          </a:xfrm>
          <a:prstGeom prst="rect">
            <a:avLst/>
          </a:prstGeom>
          <a:noFill/>
          <a:ln w="19050">
            <a:solidFill>
              <a:srgbClr val="AD2B2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1400">
                <a:solidFill>
                  <a:srgbClr val="404040"/>
                </a:solidFill>
                <a:ea typeface="Alibaba PuHuiTi R"/>
              </a:rPr>
              <a:t>Java</a:t>
            </a:r>
            <a:r>
              <a:rPr lang="zh-CN" altLang="en-US" sz="1400">
                <a:solidFill>
                  <a:srgbClr val="404040"/>
                </a:solidFill>
                <a:ea typeface="Alibaba PuHuiTi R"/>
              </a:rPr>
              <a:t>服务端</a:t>
            </a:r>
            <a:endParaRPr lang="zh-CN" altLang="en-US" sz="1400">
              <a:solidFill>
                <a:srgbClr val="404040"/>
              </a:solidFill>
              <a:ea typeface="Alibaba PuHuiTi R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1111" y="3429000"/>
            <a:ext cx="940791" cy="1751319"/>
          </a:xfrm>
          <a:prstGeom prst="rect">
            <a:avLst/>
          </a:prstGeom>
        </p:spPr>
      </p:pic>
      <p:cxnSp>
        <p:nvCxnSpPr>
          <p:cNvPr id="7" name="直接箭头连接符 6"/>
          <p:cNvCxnSpPr>
            <a:endCxn id="5" idx="1"/>
          </p:cNvCxnSpPr>
          <p:nvPr/>
        </p:nvCxnSpPr>
        <p:spPr>
          <a:xfrm>
            <a:off x="2621902" y="3774947"/>
            <a:ext cx="1135119" cy="0"/>
          </a:xfrm>
          <a:prstGeom prst="straightConnector1">
            <a:avLst/>
          </a:prstGeom>
          <a:ln w="19050">
            <a:solidFill>
              <a:srgbClr val="49504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5533067" y="3774947"/>
            <a:ext cx="1212966" cy="0"/>
          </a:xfrm>
          <a:prstGeom prst="straightConnector1">
            <a:avLst/>
          </a:prstGeom>
          <a:ln w="19050">
            <a:solidFill>
              <a:srgbClr val="49504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六边形 12"/>
          <p:cNvSpPr/>
          <p:nvPr/>
        </p:nvSpPr>
        <p:spPr>
          <a:xfrm>
            <a:off x="9414677" y="3323259"/>
            <a:ext cx="1007706" cy="821094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运营商</a:t>
            </a:r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8201711" y="3733806"/>
            <a:ext cx="1212966" cy="0"/>
          </a:xfrm>
          <a:prstGeom prst="straightConnector1">
            <a:avLst/>
          </a:prstGeom>
          <a:ln w="19050">
            <a:solidFill>
              <a:srgbClr val="49504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连接符: 肘形 15"/>
          <p:cNvCxnSpPr>
            <a:endCxn id="6" idx="2"/>
          </p:cNvCxnSpPr>
          <p:nvPr/>
        </p:nvCxnSpPr>
        <p:spPr>
          <a:xfrm rot="10800000" flipV="1">
            <a:off x="2151508" y="4144353"/>
            <a:ext cx="7767023" cy="1035966"/>
          </a:xfrm>
          <a:prstGeom prst="bentConnector4">
            <a:avLst>
              <a:gd name="adj1" fmla="val -119"/>
              <a:gd name="adj2" fmla="val 144583"/>
            </a:avLst>
          </a:prstGeom>
          <a:ln w="19050">
            <a:solidFill>
              <a:srgbClr val="49504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5195132" y="5333017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ea typeface="Alibaba PuHuiTi R"/>
              </a:rPr>
              <a:t>发送手机短信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ea typeface="Alibaba PuHuiTi R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689451" y="347147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ea typeface="Alibaba PuHuiTi R"/>
              </a:rPr>
              <a:t>手机号码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ea typeface="Alibaba PuHuiTi R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697826" y="347437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ea typeface="Alibaba PuHuiTi R"/>
              </a:rPr>
              <a:t>调用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ea typeface="Alibaba PuHuiTi R"/>
            </a:endParaRPr>
          </a:p>
        </p:txBody>
      </p:sp>
      <p:sp>
        <p:nvSpPr>
          <p:cNvPr id="23" name="云形 22"/>
          <p:cNvSpPr/>
          <p:nvPr/>
        </p:nvSpPr>
        <p:spPr>
          <a:xfrm>
            <a:off x="6726571" y="3167601"/>
            <a:ext cx="1494602" cy="1102270"/>
          </a:xfrm>
          <a:prstGeom prst="cloud">
            <a:avLst/>
          </a:prstGeom>
          <a:noFill/>
          <a:ln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6947713" y="3584338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ea typeface="Alibaba PuHuiTi R"/>
              </a:rPr>
              <a:t>第三方服务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ea typeface="Alibaba PuHuiTi 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 animBg="1"/>
      <p:bldP spid="13" grpId="0" animBg="1"/>
      <p:bldP spid="18" grpId="0"/>
      <p:bldP spid="20" grpId="0"/>
      <p:bldP spid="21" grpId="0"/>
      <p:bldP spid="23" grpId="0" animBg="1"/>
      <p:bldP spid="2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>
                <a:solidFill>
                  <a:srgbClr val="3D3D3D"/>
                </a:solidFill>
                <a:latin typeface="pingfang SC" panose="020B0400000000000000" charset="-122"/>
              </a:rPr>
              <a:t>      </a:t>
            </a:r>
            <a:r>
              <a:rPr lang="zh-CN" altLang="en-US" b="0" i="0">
                <a:solidFill>
                  <a:srgbClr val="3D3D3D"/>
                </a:solidFill>
                <a:effectLst/>
                <a:latin typeface="pingfang SC" panose="020B0400000000000000" charset="-122"/>
              </a:rPr>
              <a:t>短信服务（</a:t>
            </a:r>
            <a:r>
              <a:rPr lang="en-US" altLang="zh-CN" b="0" i="0">
                <a:solidFill>
                  <a:srgbClr val="3D3D3D"/>
                </a:solidFill>
                <a:effectLst/>
                <a:latin typeface="pingfang SC" panose="020B0400000000000000" charset="-122"/>
              </a:rPr>
              <a:t>Short Message Service</a:t>
            </a:r>
            <a:r>
              <a:rPr lang="zh-CN" altLang="en-US" b="0" i="0">
                <a:solidFill>
                  <a:srgbClr val="3D3D3D"/>
                </a:solidFill>
                <a:effectLst/>
                <a:latin typeface="pingfang SC" panose="020B0400000000000000" charset="-122"/>
              </a:rPr>
              <a:t>）是阿里云提供短信平台。调用</a:t>
            </a:r>
            <a:r>
              <a:rPr lang="en-US" altLang="zh-CN" b="0" i="0">
                <a:solidFill>
                  <a:srgbClr val="3D3D3D"/>
                </a:solidFill>
                <a:effectLst/>
                <a:latin typeface="pingfang SC" panose="020B0400000000000000" charset="-122"/>
              </a:rPr>
              <a:t>API</a:t>
            </a:r>
            <a:r>
              <a:rPr lang="zh-CN" altLang="en-US" b="0" i="0">
                <a:solidFill>
                  <a:srgbClr val="3D3D3D"/>
                </a:solidFill>
                <a:effectLst/>
                <a:latin typeface="pingfang SC" panose="020B0400000000000000" charset="-122"/>
              </a:rPr>
              <a:t>或用群发助手，即可发送验证码、通知类和营销类短信；国内验证短信秒级触达，到达率最高可达</a:t>
            </a:r>
            <a:r>
              <a:rPr lang="en-US" altLang="zh-CN" b="0" i="0">
                <a:solidFill>
                  <a:srgbClr val="3D3D3D"/>
                </a:solidFill>
                <a:effectLst/>
                <a:latin typeface="pingfang SC" panose="020B0400000000000000" charset="-122"/>
              </a:rPr>
              <a:t>99%</a:t>
            </a:r>
            <a:r>
              <a:rPr lang="zh-CN" altLang="en-US" b="0" i="0">
                <a:solidFill>
                  <a:srgbClr val="3D3D3D"/>
                </a:solidFill>
                <a:effectLst/>
                <a:latin typeface="pingfang SC" panose="020B0400000000000000" charset="-122"/>
              </a:rPr>
              <a:t>。</a:t>
            </a:r>
            <a:endParaRPr lang="en-US" altLang="zh-CN" b="0" i="0">
              <a:solidFill>
                <a:srgbClr val="3D3D3D"/>
              </a:solidFill>
              <a:effectLst/>
              <a:latin typeface="pingfang SC" panose="020B0400000000000000" charset="-122"/>
            </a:endParaRPr>
          </a:p>
          <a:p>
            <a:pPr marL="0" indent="0">
              <a:buNone/>
            </a:pPr>
            <a:r>
              <a:rPr lang="zh-CN" altLang="en-US">
                <a:solidFill>
                  <a:srgbClr val="3D3D3D"/>
                </a:solidFill>
                <a:latin typeface="pingfang SC" panose="020B0400000000000000" charset="-122"/>
              </a:rPr>
              <a:t>官方网站：</a:t>
            </a:r>
            <a:r>
              <a:rPr lang="en-US" altLang="zh-CN">
                <a:solidFill>
                  <a:srgbClr val="3D3D3D"/>
                </a:solidFill>
                <a:latin typeface="pingfang SC" panose="020B0400000000000000" charset="-122"/>
                <a:hlinkClick r:id="rId1"/>
              </a:rPr>
              <a:t>https://www.aliyun.com/product/sms?spm=5176.19720258.J_8058803260.611.48192c4abPvXEp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登录</a:t>
            </a:r>
            <a:r>
              <a:rPr lang="en-US" altLang="zh-CN"/>
              <a:t>-</a:t>
            </a:r>
            <a:r>
              <a:rPr lang="zh-CN" altLang="en-US"/>
              <a:t>短信验证码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阿里云短信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>
                <a:solidFill>
                  <a:srgbClr val="3D3D3D"/>
                </a:solidFill>
                <a:latin typeface="pingfang SC" panose="020B0400000000000000" charset="-122"/>
              </a:rPr>
              <a:t>使用阿里云短信服务非常简单，仅需要简单的申请和认证即可</a:t>
            </a:r>
            <a:endParaRPr lang="en-US" altLang="zh-CN">
              <a:solidFill>
                <a:srgbClr val="3D3D3D"/>
              </a:solidFill>
              <a:latin typeface="pingfang SC" panose="020B0400000000000000" charset="-122"/>
            </a:endParaRPr>
          </a:p>
          <a:p>
            <a:pPr marL="0" indent="0">
              <a:buNone/>
            </a:pPr>
            <a:endParaRPr lang="en-US" altLang="zh-CN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</a:rPr>
              <a:t>注册并开发阿里云短信的步骤如下</a:t>
            </a:r>
            <a:endParaRPr lang="zh-CN" altLang="en-US">
              <a:solidFill>
                <a:schemeClr val="tx1"/>
              </a:solidFill>
            </a:endParaRPr>
          </a:p>
          <a:p>
            <a:pPr lvl="1"/>
            <a:r>
              <a:rPr lang="zh-CN" altLang="en-US"/>
              <a:t>注册阿里云账号</a:t>
            </a:r>
            <a:endParaRPr lang="en-US" altLang="zh-CN"/>
          </a:p>
          <a:p>
            <a:pPr lvl="1"/>
            <a:r>
              <a:rPr lang="zh-CN" altLang="en-US"/>
              <a:t>开通短信服务</a:t>
            </a:r>
            <a:endParaRPr lang="en-US" altLang="zh-CN"/>
          </a:p>
          <a:p>
            <a:pPr lvl="1"/>
            <a:r>
              <a:rPr lang="zh-CN" altLang="en-US"/>
              <a:t>申请签名</a:t>
            </a:r>
            <a:endParaRPr lang="en-US" altLang="zh-CN"/>
          </a:p>
          <a:p>
            <a:pPr lvl="1"/>
            <a:r>
              <a:rPr lang="zh-CN" altLang="en-US"/>
              <a:t>配置模板</a:t>
            </a:r>
            <a:endParaRPr lang="en-US" altLang="zh-CN"/>
          </a:p>
          <a:p>
            <a:pPr lvl="1"/>
            <a:r>
              <a:rPr lang="zh-CN" altLang="en-US"/>
              <a:t>示例代码测试</a:t>
            </a:r>
            <a:endParaRPr lang="en-US" altLang="zh-CN"/>
          </a:p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</a:rPr>
              <a:t>详见</a:t>
            </a:r>
            <a:r>
              <a:rPr lang="en-US" altLang="zh-CN">
                <a:solidFill>
                  <a:schemeClr val="tx1"/>
                </a:solidFill>
              </a:rPr>
              <a:t>&lt;</a:t>
            </a:r>
            <a:r>
              <a:rPr lang="zh-CN" altLang="en-US">
                <a:solidFill>
                  <a:schemeClr val="tx1"/>
                </a:solidFill>
              </a:rPr>
              <a:t>阿里云短信账号申请</a:t>
            </a:r>
            <a:r>
              <a:rPr lang="en-US" altLang="zh-CN">
                <a:solidFill>
                  <a:schemeClr val="tx1"/>
                </a:solidFill>
              </a:rPr>
              <a:t>.md&gt;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登录</a:t>
            </a:r>
            <a:r>
              <a:rPr lang="en-US" altLang="zh-CN"/>
              <a:t>-</a:t>
            </a:r>
            <a:r>
              <a:rPr lang="zh-CN" altLang="en-US"/>
              <a:t>短信验证码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阿里云短信</a:t>
            </a:r>
            <a:r>
              <a:rPr lang="en-US" altLang="zh-CN"/>
              <a:t>-</a:t>
            </a:r>
            <a:r>
              <a:rPr lang="zh-CN" altLang="en-US"/>
              <a:t>申请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96390" y="2759099"/>
            <a:ext cx="6276034" cy="199364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登录</a:t>
            </a:r>
            <a:r>
              <a:rPr lang="en-US" altLang="zh-CN"/>
              <a:t>-</a:t>
            </a:r>
            <a:r>
              <a:rPr lang="zh-CN" altLang="en-US"/>
              <a:t>短信验证码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阿里云短信</a:t>
            </a:r>
            <a:r>
              <a:rPr lang="en-US" altLang="zh-CN"/>
              <a:t>-</a:t>
            </a:r>
            <a:r>
              <a:rPr lang="zh-CN" altLang="en-US"/>
              <a:t>示例代码</a:t>
            </a:r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813517" y="2151767"/>
            <a:ext cx="5204728" cy="4154984"/>
          </a:xfrm>
          <a:prstGeom prst="rect">
            <a:avLst/>
          </a:prstGeom>
          <a:solidFill>
            <a:srgbClr val="FFFFE4"/>
          </a:solidFill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961574"/>
                </a:solidFill>
                <a:effectLst/>
                <a:latin typeface="Consolas" panose="020B0609020204030204" pitchFamily="49" charset="0"/>
                <a:ea typeface="Alibaba PuHuiTi R"/>
              </a:rPr>
              <a:t>public static void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8225C"/>
                </a:solidFill>
                <a:effectLst/>
                <a:latin typeface="Consolas" panose="020B0609020204030204" pitchFamily="49" charset="0"/>
                <a:ea typeface="Alibaba PuHuiTi R"/>
              </a:rPr>
              <a:t>main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C1A00"/>
                </a:solidFill>
                <a:effectLst/>
                <a:latin typeface="Consolas" panose="020B0609020204030204" pitchFamily="49" charset="0"/>
                <a:ea typeface="Alibaba PuHuiTi R"/>
              </a:rPr>
              <a:t>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8225C"/>
                </a:solidFill>
                <a:effectLst/>
                <a:latin typeface="Consolas" panose="020B0609020204030204" pitchFamily="49" charset="0"/>
                <a:ea typeface="Alibaba PuHuiTi R"/>
              </a:rPr>
              <a:t>String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C1A00"/>
                </a:solidFill>
                <a:effectLst/>
                <a:latin typeface="Consolas" panose="020B0609020204030204" pitchFamily="49" charset="0"/>
                <a:ea typeface="Alibaba PuHuiTi R"/>
              </a:rPr>
              <a:t>[]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00"/>
                </a:solidFill>
                <a:effectLst/>
                <a:latin typeface="Consolas" panose="020B0609020204030204" pitchFamily="49" charset="0"/>
                <a:ea typeface="Alibaba PuHuiTi R"/>
              </a:rPr>
              <a:t>args_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C1A00"/>
                </a:solidFill>
                <a:effectLst/>
                <a:latin typeface="Consolas" panose="020B0609020204030204" pitchFamily="49" charset="0"/>
                <a:ea typeface="Alibaba PuHuiTi R"/>
              </a:rPr>
              <a:t>)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961574"/>
                </a:solidFill>
                <a:effectLst/>
                <a:latin typeface="Consolas" panose="020B0609020204030204" pitchFamily="49" charset="0"/>
                <a:ea typeface="Alibaba PuHuiTi R"/>
              </a:rPr>
              <a:t>throws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8225C"/>
                </a:solidFill>
                <a:effectLst/>
                <a:latin typeface="Consolas" panose="020B0609020204030204" pitchFamily="49" charset="0"/>
                <a:ea typeface="Alibaba PuHuiTi R"/>
              </a:rPr>
              <a:t>Exception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C1A00"/>
                </a:solidFill>
                <a:effectLst/>
                <a:latin typeface="Consolas" panose="020B0609020204030204" pitchFamily="49" charset="0"/>
                <a:ea typeface="Alibaba PuHuiTi R"/>
              </a:rPr>
              <a:t>{</a:t>
            </a:r>
            <a:endParaRPr kumimoji="0" lang="en-US" altLang="zh-CN" sz="1200" b="0" i="0" u="none" strike="noStrike" cap="none" normalizeH="0" baseline="0">
              <a:ln>
                <a:noFill/>
              </a:ln>
              <a:solidFill>
                <a:srgbClr val="9C1A00"/>
              </a:solidFill>
              <a:effectLst/>
              <a:latin typeface="Consolas" panose="020B0609020204030204" pitchFamily="49" charset="0"/>
              <a:ea typeface="Alibaba PuHuiTi R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zh-CN" sz="1200" b="0" i="0" u="none" strike="noStrike" cap="none" normalizeH="0" baseline="0">
              <a:ln>
                <a:noFill/>
              </a:ln>
              <a:solidFill>
                <a:srgbClr val="9C1A00"/>
              </a:solidFill>
              <a:effectLst/>
              <a:latin typeface="Consolas" panose="020B0609020204030204" pitchFamily="49" charset="0"/>
              <a:ea typeface="Alibaba PuHuiTi R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9C1A00"/>
                </a:solidFill>
                <a:latin typeface="Consolas" panose="020B0609020204030204" pitchFamily="49" charset="0"/>
                <a:ea typeface="Alibaba PuHuiTi R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777777"/>
                </a:solidFill>
                <a:effectLst/>
                <a:latin typeface="Consolas" panose="020B0609020204030204" pitchFamily="49" charset="0"/>
                <a:ea typeface="Alibaba PuHuiTi R"/>
              </a:rPr>
              <a:t>//1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777777"/>
                </a:solidFill>
                <a:effectLst/>
                <a:latin typeface="宋体" pitchFamily="2" charset="-122"/>
                <a:ea typeface="Alibaba PuHuiTi R"/>
              </a:rPr>
              <a:t>、</a:t>
            </a:r>
            <a:r>
              <a:rPr kumimoji="0" lang="zh-CN" altLang="en-US" sz="1200" b="0" i="0" u="none" strike="noStrike" cap="none" normalizeH="0" baseline="0">
                <a:ln>
                  <a:noFill/>
                </a:ln>
                <a:solidFill>
                  <a:srgbClr val="777777"/>
                </a:solidFill>
                <a:effectLst/>
                <a:latin typeface="宋体" pitchFamily="2" charset="-122"/>
                <a:ea typeface="Alibaba PuHuiTi R"/>
              </a:rPr>
              <a:t>创建配置对象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C1A00"/>
                </a:solidFill>
                <a:effectLst/>
                <a:latin typeface="Consolas" panose="020B0609020204030204" pitchFamily="49" charset="0"/>
                <a:ea typeface="Alibaba PuHuiTi R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C1A00"/>
                </a:solidFill>
                <a:effectLst/>
                <a:latin typeface="Consolas" panose="020B0609020204030204" pitchFamily="49" charset="0"/>
                <a:ea typeface="Alibaba PuHuiTi R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8225C"/>
                </a:solidFill>
                <a:effectLst/>
                <a:latin typeface="Consolas" panose="020B0609020204030204" pitchFamily="49" charset="0"/>
                <a:ea typeface="Alibaba PuHuiTi R"/>
              </a:rPr>
              <a:t>Config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213B75"/>
                </a:solidFill>
                <a:effectLst/>
                <a:latin typeface="Consolas" panose="020B0609020204030204" pitchFamily="49" charset="0"/>
                <a:ea typeface="Alibaba PuHuiTi R"/>
              </a:rPr>
              <a:t>config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  <a:ea typeface="Alibaba PuHuiTi R"/>
              </a:rPr>
              <a:t>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961574"/>
                </a:solidFill>
                <a:effectLst/>
                <a:latin typeface="Consolas" panose="020B0609020204030204" pitchFamily="49" charset="0"/>
                <a:ea typeface="Alibaba PuHuiTi R"/>
              </a:rPr>
              <a:t>new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8225C"/>
                </a:solidFill>
                <a:effectLst/>
                <a:latin typeface="Consolas" panose="020B0609020204030204" pitchFamily="49" charset="0"/>
                <a:ea typeface="Alibaba PuHuiTi R"/>
              </a:rPr>
              <a:t>Config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C1A00"/>
                </a:solidFill>
                <a:effectLst/>
                <a:latin typeface="Consolas" panose="020B0609020204030204" pitchFamily="49" charset="0"/>
                <a:ea typeface="Alibaba PuHuiTi R"/>
              </a:rPr>
              <a:t>()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C1A00"/>
                </a:solidFill>
                <a:effectLst/>
                <a:latin typeface="Consolas" panose="020B0609020204030204" pitchFamily="49" charset="0"/>
                <a:ea typeface="Alibaba PuHuiTi R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C1A00"/>
                </a:solidFill>
                <a:effectLst/>
                <a:latin typeface="Consolas" panose="020B0609020204030204" pitchFamily="49" charset="0"/>
                <a:ea typeface="Alibaba PuHuiTi R"/>
              </a:rPr>
              <a:t>    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  <a:ea typeface="Alibaba PuHuiTi R"/>
              </a:rPr>
              <a:t>.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8225C"/>
                </a:solidFill>
                <a:effectLst/>
                <a:latin typeface="Consolas" panose="020B0609020204030204" pitchFamily="49" charset="0"/>
                <a:ea typeface="Alibaba PuHuiTi R"/>
              </a:rPr>
              <a:t>setAccessKeyId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C1A00"/>
                </a:solidFill>
                <a:effectLst/>
                <a:latin typeface="Consolas" panose="020B0609020204030204" pitchFamily="49" charset="0"/>
                <a:ea typeface="Alibaba PuHuiTi R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21F01"/>
                </a:solidFill>
                <a:effectLst/>
                <a:latin typeface="Consolas" panose="020B0609020204030204" pitchFamily="49" charset="0"/>
                <a:ea typeface="Alibaba PuHuiTi R"/>
              </a:rPr>
              <a:t>""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C1A00"/>
                </a:solidFill>
                <a:effectLst/>
                <a:latin typeface="Consolas" panose="020B0609020204030204" pitchFamily="49" charset="0"/>
                <a:ea typeface="Alibaba PuHuiTi R"/>
              </a:rPr>
              <a:t>)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C1A00"/>
                </a:solidFill>
                <a:effectLst/>
                <a:latin typeface="Consolas" panose="020B0609020204030204" pitchFamily="49" charset="0"/>
                <a:ea typeface="Alibaba PuHuiTi R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C1A00"/>
                </a:solidFill>
                <a:effectLst/>
                <a:latin typeface="Consolas" panose="020B0609020204030204" pitchFamily="49" charset="0"/>
                <a:ea typeface="Alibaba PuHuiTi R"/>
              </a:rPr>
              <a:t>    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  <a:ea typeface="Alibaba PuHuiTi R"/>
              </a:rPr>
              <a:t>.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8225C"/>
                </a:solidFill>
                <a:effectLst/>
                <a:latin typeface="Consolas" panose="020B0609020204030204" pitchFamily="49" charset="0"/>
                <a:ea typeface="Alibaba PuHuiTi R"/>
              </a:rPr>
              <a:t>setAccessKeySecret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C1A00"/>
                </a:solidFill>
                <a:effectLst/>
                <a:latin typeface="Consolas" panose="020B0609020204030204" pitchFamily="49" charset="0"/>
                <a:ea typeface="Alibaba PuHuiTi R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21F01"/>
                </a:solidFill>
                <a:effectLst/>
                <a:latin typeface="Consolas" panose="020B0609020204030204" pitchFamily="49" charset="0"/>
                <a:ea typeface="Alibaba PuHuiTi R"/>
              </a:rPr>
              <a:t>""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C1A00"/>
                </a:solidFill>
                <a:effectLst/>
                <a:latin typeface="Consolas" panose="020B0609020204030204" pitchFamily="49" charset="0"/>
                <a:ea typeface="Alibaba PuHuiTi R"/>
              </a:rPr>
              <a:t>)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C1A00"/>
                </a:solidFill>
                <a:effectLst/>
                <a:latin typeface="Consolas" panose="020B0609020204030204" pitchFamily="49" charset="0"/>
                <a:ea typeface="Alibaba PuHuiTi R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C1A00"/>
                </a:solidFill>
                <a:effectLst/>
                <a:latin typeface="Consolas" panose="020B0609020204030204" pitchFamily="49" charset="0"/>
                <a:ea typeface="Alibaba PuHuiTi R"/>
              </a:rPr>
              <a:t>    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  <a:ea typeface="Alibaba PuHuiTi R"/>
              </a:rPr>
              <a:t>.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8225C"/>
                </a:solidFill>
                <a:effectLst/>
                <a:latin typeface="Consolas" panose="020B0609020204030204" pitchFamily="49" charset="0"/>
                <a:ea typeface="Alibaba PuHuiTi R"/>
              </a:rPr>
              <a:t>setEndpoint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C1A00"/>
                </a:solidFill>
                <a:effectLst/>
                <a:latin typeface="Consolas" panose="020B0609020204030204" pitchFamily="49" charset="0"/>
                <a:ea typeface="Alibaba PuHuiTi R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21F01"/>
                </a:solidFill>
                <a:effectLst/>
                <a:latin typeface="Consolas" panose="020B0609020204030204" pitchFamily="49" charset="0"/>
                <a:ea typeface="Alibaba PuHuiTi R"/>
              </a:rPr>
              <a:t>“dysmsapi.aliyuncs.com”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C1A00"/>
                </a:solidFill>
                <a:effectLst/>
                <a:latin typeface="Consolas" panose="020B0609020204030204" pitchFamily="49" charset="0"/>
                <a:ea typeface="Alibaba PuHuiTi R"/>
              </a:rPr>
              <a:t>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  <a:ea typeface="Alibaba PuHuiTi R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  <a:ea typeface="Alibaba PuHuiTi R"/>
              </a:rPr>
            </a:br>
            <a:endParaRPr kumimoji="0" lang="en-US" altLang="zh-CN" sz="1200" b="0" i="0" u="none" strike="noStrike" cap="none" normalizeH="0" baseline="0">
              <a:ln>
                <a:noFill/>
              </a:ln>
              <a:solidFill>
                <a:srgbClr val="111111"/>
              </a:solidFill>
              <a:effectLst/>
              <a:latin typeface="Consolas" panose="020B0609020204030204" pitchFamily="49" charset="0"/>
              <a:ea typeface="Alibaba PuHuiTi R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9C1A00"/>
                </a:solidFill>
                <a:latin typeface="Consolas" panose="020B0609020204030204" pitchFamily="49" charset="0"/>
                <a:ea typeface="Alibaba PuHuiTi R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777777"/>
                </a:solidFill>
                <a:effectLst/>
                <a:latin typeface="Consolas" panose="020B0609020204030204" pitchFamily="49" charset="0"/>
                <a:ea typeface="Alibaba PuHuiTi R"/>
              </a:rPr>
              <a:t>//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777777"/>
                </a:solidFill>
                <a:effectLst/>
                <a:latin typeface="Consolas" panose="020B0609020204030204" pitchFamily="49" charset="0"/>
                <a:ea typeface="Alibaba PuHuiTi R"/>
              </a:rPr>
              <a:t>2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777777"/>
                </a:solidFill>
                <a:effectLst/>
                <a:latin typeface="宋体" pitchFamily="2" charset="-122"/>
                <a:ea typeface="Alibaba PuHuiTi R"/>
              </a:rPr>
              <a:t>、</a:t>
            </a:r>
            <a:r>
              <a:rPr kumimoji="0" lang="zh-CN" altLang="en-US" sz="1200" b="0" i="0" u="none" strike="noStrike" cap="none" normalizeH="0" baseline="0">
                <a:ln>
                  <a:noFill/>
                </a:ln>
                <a:solidFill>
                  <a:srgbClr val="777777"/>
                </a:solidFill>
                <a:effectLst/>
                <a:latin typeface="宋体" pitchFamily="2" charset="-122"/>
                <a:ea typeface="Alibaba PuHuiTi R"/>
              </a:rPr>
              <a:t>创建请求客户端对象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  <a:ea typeface="Alibaba PuHuiTi R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  <a:ea typeface="Alibaba PuHuiTi R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8225C"/>
                </a:solidFill>
                <a:effectLst/>
                <a:latin typeface="Consolas" panose="020B0609020204030204" pitchFamily="49" charset="0"/>
                <a:ea typeface="Alibaba PuHuiTi R"/>
              </a:rPr>
              <a:t>Client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213B75"/>
                </a:solidFill>
                <a:effectLst/>
                <a:latin typeface="Consolas" panose="020B0609020204030204" pitchFamily="49" charset="0"/>
                <a:ea typeface="Alibaba PuHuiTi R"/>
              </a:rPr>
              <a:t>client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  <a:ea typeface="Alibaba PuHuiTi R"/>
              </a:rPr>
              <a:t>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961574"/>
                </a:solidFill>
                <a:effectLst/>
                <a:latin typeface="Consolas" panose="020B0609020204030204" pitchFamily="49" charset="0"/>
                <a:ea typeface="Alibaba PuHuiTi R"/>
              </a:rPr>
              <a:t>new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8225C"/>
                </a:solidFill>
                <a:effectLst/>
                <a:latin typeface="Consolas" panose="020B0609020204030204" pitchFamily="49" charset="0"/>
                <a:ea typeface="Alibaba PuHuiTi R"/>
              </a:rPr>
              <a:t>Client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C1A00"/>
                </a:solidFill>
                <a:effectLst/>
                <a:latin typeface="Consolas" panose="020B0609020204030204" pitchFamily="49" charset="0"/>
                <a:ea typeface="Alibaba PuHuiTi R"/>
              </a:rPr>
              <a:t>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213B75"/>
                </a:solidFill>
                <a:effectLst/>
                <a:latin typeface="Consolas" panose="020B0609020204030204" pitchFamily="49" charset="0"/>
                <a:ea typeface="Alibaba PuHuiTi R"/>
              </a:rPr>
              <a:t>config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C1A00"/>
                </a:solidFill>
                <a:effectLst/>
                <a:latin typeface="Consolas" panose="020B0609020204030204" pitchFamily="49" charset="0"/>
                <a:ea typeface="Alibaba PuHuiTi R"/>
              </a:rPr>
              <a:t>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  <a:ea typeface="Alibaba PuHuiTi R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  <a:ea typeface="Alibaba PuHuiTi R"/>
              </a:rPr>
            </a:br>
            <a:endParaRPr kumimoji="0" lang="en-US" altLang="zh-CN" sz="1200" b="0" i="0" u="none" strike="noStrike" cap="none" normalizeH="0" baseline="0">
              <a:ln>
                <a:noFill/>
              </a:ln>
              <a:solidFill>
                <a:srgbClr val="111111"/>
              </a:solidFill>
              <a:effectLst/>
              <a:latin typeface="Consolas" panose="020B0609020204030204" pitchFamily="49" charset="0"/>
              <a:ea typeface="Alibaba PuHuiTi R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111111"/>
                </a:solidFill>
                <a:latin typeface="Consolas" panose="020B0609020204030204" pitchFamily="49" charset="0"/>
                <a:ea typeface="Alibaba PuHuiTi R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777777"/>
                </a:solidFill>
                <a:effectLst/>
                <a:latin typeface="Consolas" panose="020B0609020204030204" pitchFamily="49" charset="0"/>
                <a:ea typeface="Alibaba PuHuiTi R"/>
              </a:rPr>
              <a:t>//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777777"/>
                </a:solidFill>
                <a:effectLst/>
                <a:latin typeface="Consolas" panose="020B0609020204030204" pitchFamily="49" charset="0"/>
                <a:ea typeface="Alibaba PuHuiTi R"/>
              </a:rPr>
              <a:t>3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777777"/>
                </a:solidFill>
                <a:effectLst/>
                <a:latin typeface="宋体" pitchFamily="2" charset="-122"/>
                <a:ea typeface="Alibaba PuHuiTi R"/>
              </a:rPr>
              <a:t>、</a:t>
            </a:r>
            <a:r>
              <a:rPr lang="zh-CN" altLang="en-US" sz="1200">
                <a:solidFill>
                  <a:srgbClr val="777777"/>
                </a:solidFill>
                <a:latin typeface="宋体" pitchFamily="2" charset="-122"/>
                <a:ea typeface="Alibaba PuHuiTi R"/>
              </a:rPr>
              <a:t>设置短信参数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  <a:ea typeface="Alibaba PuHuiTi R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  <a:ea typeface="Alibaba PuHuiTi R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8225C"/>
                </a:solidFill>
                <a:effectLst/>
                <a:latin typeface="Consolas" panose="020B0609020204030204" pitchFamily="49" charset="0"/>
                <a:ea typeface="Alibaba PuHuiTi R"/>
              </a:rPr>
              <a:t>SendSmsRequest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213B75"/>
                </a:solidFill>
                <a:effectLst/>
                <a:latin typeface="Consolas" panose="020B0609020204030204" pitchFamily="49" charset="0"/>
                <a:ea typeface="Alibaba PuHuiTi R"/>
              </a:rPr>
              <a:t>sendSmsRequest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  <a:ea typeface="Alibaba PuHuiTi R"/>
              </a:rPr>
              <a:t>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961574"/>
                </a:solidFill>
                <a:effectLst/>
                <a:latin typeface="Consolas" panose="020B0609020204030204" pitchFamily="49" charset="0"/>
                <a:ea typeface="Alibaba PuHuiTi R"/>
              </a:rPr>
              <a:t>new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8225C"/>
                </a:solidFill>
                <a:effectLst/>
                <a:latin typeface="Consolas" panose="020B0609020204030204" pitchFamily="49" charset="0"/>
                <a:ea typeface="Alibaba PuHuiTi R"/>
              </a:rPr>
              <a:t>SendSmsRequest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C1A00"/>
                </a:solidFill>
                <a:effectLst/>
                <a:latin typeface="Consolas" panose="020B0609020204030204" pitchFamily="49" charset="0"/>
                <a:ea typeface="Alibaba PuHuiTi R"/>
              </a:rPr>
              <a:t>()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C1A00"/>
                </a:solidFill>
                <a:effectLst/>
                <a:latin typeface="Consolas" panose="020B0609020204030204" pitchFamily="49" charset="0"/>
                <a:ea typeface="Alibaba PuHuiTi R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C1A00"/>
                </a:solidFill>
                <a:effectLst/>
                <a:latin typeface="Consolas" panose="020B0609020204030204" pitchFamily="49" charset="0"/>
                <a:ea typeface="Alibaba PuHuiTi R"/>
              </a:rPr>
              <a:t>    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  <a:ea typeface="Alibaba PuHuiTi R"/>
              </a:rPr>
              <a:t>.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8225C"/>
                </a:solidFill>
                <a:effectLst/>
                <a:latin typeface="Consolas" panose="020B0609020204030204" pitchFamily="49" charset="0"/>
                <a:ea typeface="Alibaba PuHuiTi R"/>
              </a:rPr>
              <a:t>setPhoneNumbers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C1A00"/>
                </a:solidFill>
                <a:effectLst/>
                <a:latin typeface="Consolas" panose="020B0609020204030204" pitchFamily="49" charset="0"/>
                <a:ea typeface="Alibaba PuHuiTi R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21F01"/>
                </a:solidFill>
                <a:effectLst/>
                <a:latin typeface="Consolas" panose="020B0609020204030204" pitchFamily="49" charset="0"/>
                <a:ea typeface="Alibaba PuHuiTi R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21F01"/>
                </a:solidFill>
                <a:effectLst/>
                <a:latin typeface="宋体" pitchFamily="2" charset="-122"/>
                <a:ea typeface="Alibaba PuHuiTi R"/>
              </a:rPr>
              <a:t>手机号码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21F01"/>
                </a:solidFill>
                <a:effectLst/>
                <a:latin typeface="Consolas" panose="020B0609020204030204" pitchFamily="49" charset="0"/>
                <a:ea typeface="Alibaba PuHuiTi R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C1A00"/>
                </a:solidFill>
                <a:effectLst/>
                <a:latin typeface="Consolas" panose="020B0609020204030204" pitchFamily="49" charset="0"/>
                <a:ea typeface="Alibaba PuHuiTi R"/>
              </a:rPr>
              <a:t>)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C1A00"/>
                </a:solidFill>
                <a:effectLst/>
                <a:latin typeface="Consolas" panose="020B0609020204030204" pitchFamily="49" charset="0"/>
                <a:ea typeface="Alibaba PuHuiTi R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C1A00"/>
                </a:solidFill>
                <a:effectLst/>
                <a:latin typeface="Consolas" panose="020B0609020204030204" pitchFamily="49" charset="0"/>
                <a:ea typeface="Alibaba PuHuiTi R"/>
              </a:rPr>
              <a:t>    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  <a:ea typeface="Alibaba PuHuiTi R"/>
              </a:rPr>
              <a:t>.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8225C"/>
                </a:solidFill>
                <a:effectLst/>
                <a:latin typeface="Consolas" panose="020B0609020204030204" pitchFamily="49" charset="0"/>
                <a:ea typeface="Alibaba PuHuiTi R"/>
              </a:rPr>
              <a:t>setSignName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C1A00"/>
                </a:solidFill>
                <a:effectLst/>
                <a:latin typeface="Consolas" panose="020B0609020204030204" pitchFamily="49" charset="0"/>
                <a:ea typeface="Alibaba PuHuiTi R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21F01"/>
                </a:solidFill>
                <a:effectLst/>
                <a:latin typeface="Consolas" panose="020B0609020204030204" pitchFamily="49" charset="0"/>
                <a:ea typeface="Alibaba PuHuiTi R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21F01"/>
                </a:solidFill>
                <a:effectLst/>
                <a:latin typeface="宋体" pitchFamily="2" charset="-122"/>
                <a:ea typeface="Alibaba PuHuiTi R"/>
              </a:rPr>
              <a:t>签名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21F01"/>
                </a:solidFill>
                <a:effectLst/>
                <a:latin typeface="Consolas" panose="020B0609020204030204" pitchFamily="49" charset="0"/>
                <a:ea typeface="Alibaba PuHuiTi R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C1A00"/>
                </a:solidFill>
                <a:effectLst/>
                <a:latin typeface="Consolas" panose="020B0609020204030204" pitchFamily="49" charset="0"/>
                <a:ea typeface="Alibaba PuHuiTi R"/>
              </a:rPr>
              <a:t>)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C1A00"/>
                </a:solidFill>
                <a:effectLst/>
                <a:latin typeface="Consolas" panose="020B0609020204030204" pitchFamily="49" charset="0"/>
                <a:ea typeface="Alibaba PuHuiTi R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C1A00"/>
                </a:solidFill>
                <a:effectLst/>
                <a:latin typeface="Consolas" panose="020B0609020204030204" pitchFamily="49" charset="0"/>
                <a:ea typeface="Alibaba PuHuiTi R"/>
              </a:rPr>
              <a:t>    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  <a:ea typeface="Alibaba PuHuiTi R"/>
              </a:rPr>
              <a:t>.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8225C"/>
                </a:solidFill>
                <a:effectLst/>
                <a:latin typeface="Consolas" panose="020B0609020204030204" pitchFamily="49" charset="0"/>
                <a:ea typeface="Alibaba PuHuiTi R"/>
              </a:rPr>
              <a:t>setTemplateCode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C1A00"/>
                </a:solidFill>
                <a:effectLst/>
                <a:latin typeface="Consolas" panose="020B0609020204030204" pitchFamily="49" charset="0"/>
                <a:ea typeface="Alibaba PuHuiTi R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21F01"/>
                </a:solidFill>
                <a:effectLst/>
                <a:latin typeface="Consolas" panose="020B0609020204030204" pitchFamily="49" charset="0"/>
                <a:ea typeface="Alibaba PuHuiTi R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21F01"/>
                </a:solidFill>
                <a:effectLst/>
                <a:latin typeface="宋体" pitchFamily="2" charset="-122"/>
                <a:ea typeface="Alibaba PuHuiTi R"/>
              </a:rPr>
              <a:t>模板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21F01"/>
                </a:solidFill>
                <a:effectLst/>
                <a:latin typeface="Consolas" panose="020B0609020204030204" pitchFamily="49" charset="0"/>
                <a:ea typeface="Alibaba PuHuiTi R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C1A00"/>
                </a:solidFill>
                <a:effectLst/>
                <a:latin typeface="Consolas" panose="020B0609020204030204" pitchFamily="49" charset="0"/>
                <a:ea typeface="Alibaba PuHuiTi R"/>
              </a:rPr>
              <a:t>)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C1A00"/>
                </a:solidFill>
                <a:effectLst/>
                <a:latin typeface="Consolas" panose="020B0609020204030204" pitchFamily="49" charset="0"/>
                <a:ea typeface="Alibaba PuHuiTi R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C1A00"/>
                </a:solidFill>
                <a:effectLst/>
                <a:latin typeface="Consolas" panose="020B0609020204030204" pitchFamily="49" charset="0"/>
                <a:ea typeface="Alibaba PuHuiTi R"/>
              </a:rPr>
              <a:t>    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  <a:ea typeface="Alibaba PuHuiTi R"/>
              </a:rPr>
              <a:t>.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8225C"/>
                </a:solidFill>
                <a:effectLst/>
                <a:latin typeface="Consolas" panose="020B0609020204030204" pitchFamily="49" charset="0"/>
                <a:ea typeface="Alibaba PuHuiTi R"/>
              </a:rPr>
              <a:t>setTemplateParam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C1A00"/>
                </a:solidFill>
                <a:effectLst/>
                <a:latin typeface="Consolas" panose="020B0609020204030204" pitchFamily="49" charset="0"/>
                <a:ea typeface="Alibaba PuHuiTi R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21F01"/>
                </a:solidFill>
                <a:effectLst/>
                <a:latin typeface="Consolas" panose="020B0609020204030204" pitchFamily="49" charset="0"/>
                <a:ea typeface="Alibaba PuHuiTi R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21F01"/>
                </a:solidFill>
                <a:effectLst/>
                <a:latin typeface="宋体" pitchFamily="2" charset="-122"/>
                <a:ea typeface="Alibaba PuHuiTi R"/>
              </a:rPr>
              <a:t>模板参数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21F01"/>
                </a:solidFill>
                <a:effectLst/>
                <a:latin typeface="Consolas" panose="020B0609020204030204" pitchFamily="49" charset="0"/>
                <a:ea typeface="Alibaba PuHuiTi R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C1A00"/>
                </a:solidFill>
                <a:effectLst/>
                <a:latin typeface="Consolas" panose="020B0609020204030204" pitchFamily="49" charset="0"/>
                <a:ea typeface="Alibaba PuHuiTi R"/>
              </a:rPr>
              <a:t>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  <a:ea typeface="Alibaba PuHuiTi R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  <a:ea typeface="Alibaba PuHuiTi R"/>
              </a:rPr>
            </a:b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  <a:ea typeface="Alibaba PuHuiTi R"/>
              </a:rPr>
              <a:t>    </a:t>
            </a:r>
            <a:endParaRPr kumimoji="0" lang="en-US" altLang="zh-CN" sz="1200" b="0" i="0" u="none" strike="noStrike" cap="none" normalizeH="0" baseline="0">
              <a:ln>
                <a:noFill/>
              </a:ln>
              <a:solidFill>
                <a:srgbClr val="111111"/>
              </a:solidFill>
              <a:effectLst/>
              <a:latin typeface="Consolas" panose="020B0609020204030204" pitchFamily="49" charset="0"/>
              <a:ea typeface="Alibaba PuHuiTi R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  <a:ea typeface="Alibaba PuHuiTi R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777777"/>
                </a:solidFill>
                <a:effectLst/>
                <a:latin typeface="Consolas" panose="020B0609020204030204" pitchFamily="49" charset="0"/>
                <a:ea typeface="Alibaba PuHuiTi R"/>
              </a:rPr>
              <a:t>//</a:t>
            </a:r>
            <a:r>
              <a:rPr lang="en-US" altLang="zh-CN" sz="1200">
                <a:solidFill>
                  <a:srgbClr val="777777"/>
                </a:solidFill>
                <a:latin typeface="Consolas" panose="020B0609020204030204" pitchFamily="49" charset="0"/>
                <a:ea typeface="Alibaba PuHuiTi R"/>
              </a:rPr>
              <a:t>4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777777"/>
                </a:solidFill>
                <a:effectLst/>
                <a:latin typeface="宋体" pitchFamily="2" charset="-122"/>
                <a:ea typeface="Alibaba PuHuiTi R"/>
              </a:rPr>
              <a:t>、</a:t>
            </a:r>
            <a:r>
              <a:rPr kumimoji="0" lang="zh-CN" altLang="en-US" sz="1200" b="0" i="0" u="none" strike="noStrike" cap="none" normalizeH="0" baseline="0">
                <a:ln>
                  <a:noFill/>
                </a:ln>
                <a:solidFill>
                  <a:srgbClr val="777777"/>
                </a:solidFill>
                <a:effectLst/>
                <a:latin typeface="宋体" pitchFamily="2" charset="-122"/>
                <a:ea typeface="Alibaba PuHuiTi R"/>
              </a:rPr>
              <a:t>发送短信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  <a:ea typeface="Alibaba PuHuiTi R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  <a:ea typeface="Alibaba PuHuiTi R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213B75"/>
                </a:solidFill>
                <a:effectLst/>
                <a:latin typeface="Consolas" panose="020B0609020204030204" pitchFamily="49" charset="0"/>
                <a:ea typeface="Alibaba PuHuiTi R"/>
              </a:rPr>
              <a:t>client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  <a:ea typeface="Alibaba PuHuiTi R"/>
              </a:rPr>
              <a:t>.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8225C"/>
                </a:solidFill>
                <a:effectLst/>
                <a:latin typeface="Consolas" panose="020B0609020204030204" pitchFamily="49" charset="0"/>
                <a:ea typeface="Alibaba PuHuiTi R"/>
              </a:rPr>
              <a:t>sendSms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C1A00"/>
                </a:solidFill>
                <a:effectLst/>
                <a:latin typeface="Consolas" panose="020B0609020204030204" pitchFamily="49" charset="0"/>
                <a:ea typeface="Alibaba PuHuiTi R"/>
              </a:rPr>
              <a:t>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213B75"/>
                </a:solidFill>
                <a:effectLst/>
                <a:latin typeface="Consolas" panose="020B0609020204030204" pitchFamily="49" charset="0"/>
                <a:ea typeface="Alibaba PuHuiTi R"/>
              </a:rPr>
              <a:t>sendSmsRequest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C1A00"/>
                </a:solidFill>
                <a:effectLst/>
                <a:latin typeface="Consolas" panose="020B0609020204030204" pitchFamily="49" charset="0"/>
                <a:ea typeface="Alibaba PuHuiTi R"/>
              </a:rPr>
              <a:t>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  <a:ea typeface="Alibaba PuHuiTi R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  <a:ea typeface="Alibaba PuHuiTi R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C1A00"/>
                </a:solidFill>
                <a:effectLst/>
                <a:latin typeface="Consolas" panose="020B0609020204030204" pitchFamily="49" charset="0"/>
                <a:ea typeface="Alibaba PuHuiTi R"/>
              </a:rPr>
              <a:t>}</a:t>
            </a:r>
            <a:endParaRPr kumimoji="0" lang="zh-CN" altLang="zh-CN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Alibaba PuHuiTi 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宋体" pitchFamily="2" charset="-122"/>
              <a:ea typeface="Alibaba PuHuiTi R"/>
            </a:endParaRPr>
          </a:p>
        </p:txBody>
      </p:sp>
      <p:sp>
        <p:nvSpPr>
          <p:cNvPr id="13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21201" y="1511231"/>
            <a:ext cx="10749598" cy="517190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使用第三方服务直接从官网下载示例代码进行调试配置即可使用</a:t>
            </a:r>
            <a:endParaRPr lang="zh-CN" altLang="en-US" dirty="0"/>
          </a:p>
        </p:txBody>
      </p:sp>
      <p:sp>
        <p:nvSpPr>
          <p:cNvPr id="24" name="文本占位符 5"/>
          <p:cNvSpPr txBox="1"/>
          <p:nvPr/>
        </p:nvSpPr>
        <p:spPr>
          <a:xfrm>
            <a:off x="7632441" y="2669663"/>
            <a:ext cx="3164053" cy="818877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/>
              <a:t>Config</a:t>
            </a:r>
            <a:r>
              <a:rPr lang="zh-CN" altLang="en-US" sz="1400"/>
              <a:t>配置对象，填写申请账号时分配的</a:t>
            </a:r>
            <a:r>
              <a:rPr lang="en-US" altLang="zh-CN" sz="1400"/>
              <a:t>accessKey</a:t>
            </a:r>
            <a:r>
              <a:rPr lang="zh-CN" altLang="en-US" sz="1400"/>
              <a:t>和</a:t>
            </a:r>
            <a:r>
              <a:rPr lang="en-US" altLang="zh-CN" sz="1400"/>
              <a:t>Secret</a:t>
            </a:r>
            <a:endParaRPr lang="zh-CN" altLang="en-US" sz="1400"/>
          </a:p>
        </p:txBody>
      </p:sp>
      <p:sp>
        <p:nvSpPr>
          <p:cNvPr id="28" name="文本占位符 5"/>
          <p:cNvSpPr txBox="1"/>
          <p:nvPr/>
        </p:nvSpPr>
        <p:spPr>
          <a:xfrm>
            <a:off x="7632441" y="4539221"/>
            <a:ext cx="3887579" cy="818877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/>
              <a:t>SendSmsRequest</a:t>
            </a:r>
            <a:r>
              <a:rPr lang="zh-CN" altLang="en-US" sz="1400"/>
              <a:t>短信请求参数对象，填写手机号码设置账户是的模板，签名和模板参数</a:t>
            </a:r>
            <a:endParaRPr lang="zh-CN" altLang="en-US" sz="1400"/>
          </a:p>
        </p:txBody>
      </p:sp>
      <p:sp>
        <p:nvSpPr>
          <p:cNvPr id="36" name="矩形 35"/>
          <p:cNvSpPr/>
          <p:nvPr/>
        </p:nvSpPr>
        <p:spPr>
          <a:xfrm>
            <a:off x="1140916" y="2537927"/>
            <a:ext cx="4569417" cy="1082351"/>
          </a:xfrm>
          <a:prstGeom prst="rect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140916" y="4166198"/>
            <a:ext cx="4569418" cy="1272692"/>
          </a:xfrm>
          <a:prstGeom prst="rect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直接连接符 41"/>
          <p:cNvCxnSpPr>
            <a:stCxn id="36" idx="3"/>
          </p:cNvCxnSpPr>
          <p:nvPr/>
        </p:nvCxnSpPr>
        <p:spPr>
          <a:xfrm flipV="1">
            <a:off x="5710333" y="3079102"/>
            <a:ext cx="1922108" cy="1"/>
          </a:xfrm>
          <a:prstGeom prst="line">
            <a:avLst/>
          </a:prstGeom>
          <a:ln w="19050">
            <a:solidFill>
              <a:srgbClr val="AD2B2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stCxn id="38" idx="3"/>
          </p:cNvCxnSpPr>
          <p:nvPr/>
        </p:nvCxnSpPr>
        <p:spPr>
          <a:xfrm>
            <a:off x="5710334" y="4802544"/>
            <a:ext cx="1922107" cy="0"/>
          </a:xfrm>
          <a:prstGeom prst="line">
            <a:avLst/>
          </a:prstGeom>
          <a:ln w="19050">
            <a:solidFill>
              <a:srgbClr val="AD2B2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4" grpId="0"/>
      <p:bldP spid="28" grpId="0"/>
      <p:bldP spid="36" grpId="0" animBg="1"/>
      <p:bldP spid="3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: 圆角 37"/>
          <p:cNvSpPr/>
          <p:nvPr/>
        </p:nvSpPr>
        <p:spPr>
          <a:xfrm>
            <a:off x="4530496" y="4761273"/>
            <a:ext cx="1187500" cy="900858"/>
          </a:xfrm>
          <a:prstGeom prst="roundRect">
            <a:avLst/>
          </a:prstGeom>
          <a:noFill/>
          <a:ln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: 圆角 33"/>
          <p:cNvSpPr/>
          <p:nvPr/>
        </p:nvSpPr>
        <p:spPr>
          <a:xfrm>
            <a:off x="4530496" y="4761702"/>
            <a:ext cx="1188000" cy="900000"/>
          </a:xfrm>
          <a:prstGeom prst="roundRect">
            <a:avLst/>
          </a:prstGeom>
          <a:noFill/>
          <a:ln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占位符 1"/>
          <p:cNvSpPr txBox="1"/>
          <p:nvPr/>
        </p:nvSpPr>
        <p:spPr>
          <a:xfrm>
            <a:off x="4655681" y="4957564"/>
            <a:ext cx="1506695" cy="517190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zh-CN" altLang="en-US"/>
              <a:t>依赖模块</a:t>
            </a:r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07583" y="3204191"/>
            <a:ext cx="3246280" cy="2804665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10749598" cy="807818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     企业开发中，往往将常见工具类封装抽取，以简洁便利的方式供其他工程模块使用。而</a:t>
            </a:r>
            <a:r>
              <a:rPr lang="en-US" altLang="zh-CN"/>
              <a:t>SpringBoot</a:t>
            </a:r>
            <a:r>
              <a:rPr lang="zh-CN" altLang="en-US"/>
              <a:t>的自动装配机制可以方便的实现组件抽取。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登录</a:t>
            </a:r>
            <a:r>
              <a:rPr lang="en-US" altLang="zh-CN"/>
              <a:t>-</a:t>
            </a:r>
            <a:r>
              <a:rPr lang="zh-CN" altLang="en-US"/>
              <a:t>短信验证码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阿里云短信</a:t>
            </a:r>
            <a:r>
              <a:rPr lang="en-US" altLang="zh-CN"/>
              <a:t>-</a:t>
            </a:r>
            <a:r>
              <a:rPr lang="zh-CN" altLang="en-US"/>
              <a:t>组件抽取</a:t>
            </a:r>
            <a:endParaRPr lang="zh-CN" altLang="en-US"/>
          </a:p>
        </p:txBody>
      </p:sp>
      <p:sp>
        <p:nvSpPr>
          <p:cNvPr id="8" name="文本占位符 1"/>
          <p:cNvSpPr txBox="1"/>
          <p:nvPr/>
        </p:nvSpPr>
        <p:spPr>
          <a:xfrm>
            <a:off x="611908" y="4984606"/>
            <a:ext cx="1506695" cy="517190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zh-CN" altLang="en-US"/>
              <a:t>核心工程</a:t>
            </a:r>
            <a:endParaRPr lang="zh-CN" altLang="en-US"/>
          </a:p>
        </p:txBody>
      </p:sp>
      <p:sp>
        <p:nvSpPr>
          <p:cNvPr id="15" name="文本占位符 1"/>
          <p:cNvSpPr txBox="1"/>
          <p:nvPr/>
        </p:nvSpPr>
        <p:spPr>
          <a:xfrm>
            <a:off x="7719546" y="3170405"/>
            <a:ext cx="4346710" cy="517190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1400"/>
              <a:t>1</a:t>
            </a:r>
            <a:r>
              <a:rPr lang="zh-CN" altLang="en-US" sz="1400"/>
              <a:t>、扫描依赖模块中</a:t>
            </a:r>
            <a:r>
              <a:rPr lang="en-US" altLang="zh-CN" sz="1400"/>
              <a:t>META-INF/spring.factories</a:t>
            </a:r>
            <a:endParaRPr lang="zh-CN" altLang="en-US" sz="1400"/>
          </a:p>
        </p:txBody>
      </p:sp>
      <p:sp>
        <p:nvSpPr>
          <p:cNvPr id="16" name="矩形: 圆角 15"/>
          <p:cNvSpPr/>
          <p:nvPr/>
        </p:nvSpPr>
        <p:spPr>
          <a:xfrm>
            <a:off x="2425467" y="3220885"/>
            <a:ext cx="1715270" cy="899928"/>
          </a:xfrm>
          <a:prstGeom prst="roundRect">
            <a:avLst/>
          </a:prstGeom>
          <a:noFill/>
          <a:ln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4706140" y="3827404"/>
            <a:ext cx="22827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050" b="1" i="0" u="none" strike="noStrike" cap="none" normalizeH="0" baseline="0">
                <a:ln>
                  <a:noFill/>
                </a:ln>
                <a:solidFill>
                  <a:srgbClr val="961574"/>
                </a:solidFill>
                <a:effectLst/>
                <a:latin typeface="Consolas" panose="020B0609020204030204" pitchFamily="49" charset="0"/>
              </a:rPr>
              <a:t>xxx.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961574"/>
                </a:solidFill>
                <a:effectLst/>
                <a:latin typeface="Consolas" panose="020B0609020204030204" pitchFamily="49" charset="0"/>
              </a:rPr>
              <a:t>EnableAutoConfiguration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=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668436" y="4056568"/>
            <a:ext cx="610222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821F01"/>
                </a:solidFill>
                <a:effectLst/>
                <a:latin typeface="Consolas" panose="020B0609020204030204" pitchFamily="49" charset="0"/>
              </a:rPr>
              <a:t>TanhuaAutoConfiguration</a:t>
            </a:r>
            <a:endParaRPr kumimoji="0" lang="zh-CN" altLang="zh-CN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4368564" y="4206745"/>
            <a:ext cx="3587623" cy="1754326"/>
          </a:xfrm>
          <a:prstGeom prst="rect">
            <a:avLst/>
          </a:prstGeom>
          <a:solidFill>
            <a:srgbClr val="FFFFE4"/>
          </a:solidFill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b="1">
                <a:solidFill>
                  <a:srgbClr val="961574"/>
                </a:solidFill>
                <a:latin typeface="Consolas" panose="020B0609020204030204" pitchFamily="49" charset="0"/>
                <a:ea typeface="Alibaba PuHuiTi R"/>
              </a:rPr>
              <a:t>public class </a:t>
            </a:r>
            <a:r>
              <a:rPr lang="zh-CN" altLang="zh-CN" sz="1200">
                <a:solidFill>
                  <a:srgbClr val="222222"/>
                </a:solidFill>
                <a:latin typeface="Consolas" panose="020B0609020204030204" pitchFamily="49" charset="0"/>
                <a:ea typeface="Alibaba PuHuiTi R"/>
              </a:rPr>
              <a:t>RedisAutoConfiguration </a:t>
            </a:r>
            <a:r>
              <a:rPr lang="zh-CN" altLang="zh-CN" sz="1200">
                <a:solidFill>
                  <a:srgbClr val="9C1A00"/>
                </a:solidFill>
                <a:latin typeface="Consolas" panose="020B0609020204030204" pitchFamily="49" charset="0"/>
                <a:ea typeface="Alibaba PuHuiTi R"/>
              </a:rPr>
              <a:t>{</a:t>
            </a:r>
            <a:br>
              <a:rPr lang="zh-CN" altLang="zh-CN" sz="1200">
                <a:solidFill>
                  <a:srgbClr val="9C1A00"/>
                </a:solidFill>
                <a:latin typeface="Consolas" panose="020B0609020204030204" pitchFamily="49" charset="0"/>
                <a:ea typeface="Alibaba PuHuiTi R"/>
              </a:rPr>
            </a:br>
            <a:r>
              <a:rPr lang="zh-CN" altLang="zh-CN" sz="1200">
                <a:solidFill>
                  <a:srgbClr val="9C1A00"/>
                </a:solidFill>
                <a:latin typeface="Consolas" panose="020B0609020204030204" pitchFamily="49" charset="0"/>
                <a:ea typeface="Alibaba PuHuiTi R"/>
              </a:rPr>
              <a:t>  </a:t>
            </a:r>
            <a:r>
              <a:rPr lang="zh-CN" altLang="zh-CN" sz="1200">
                <a:solidFill>
                  <a:srgbClr val="222222"/>
                </a:solidFill>
                <a:latin typeface="Consolas" panose="020B0609020204030204" pitchFamily="49" charset="0"/>
                <a:ea typeface="Alibaba PuHuiTi R"/>
              </a:rPr>
              <a:t>@Bean</a:t>
            </a:r>
            <a:br>
              <a:rPr lang="zh-CN" altLang="zh-CN" sz="1200">
                <a:solidFill>
                  <a:srgbClr val="222222"/>
                </a:solidFill>
                <a:latin typeface="Consolas" panose="020B0609020204030204" pitchFamily="49" charset="0"/>
                <a:ea typeface="Alibaba PuHuiTi R"/>
              </a:rPr>
            </a:br>
            <a:r>
              <a:rPr lang="zh-CN" altLang="zh-CN" sz="1200">
                <a:solidFill>
                  <a:srgbClr val="9C1A00"/>
                </a:solidFill>
                <a:latin typeface="Consolas" panose="020B0609020204030204" pitchFamily="49" charset="0"/>
                <a:ea typeface="Alibaba PuHuiTi R"/>
              </a:rPr>
              <a:t>  </a:t>
            </a:r>
            <a:r>
              <a:rPr lang="zh-CN" altLang="zh-CN" sz="1200" b="1">
                <a:solidFill>
                  <a:srgbClr val="961574"/>
                </a:solidFill>
                <a:latin typeface="Consolas" panose="020B0609020204030204" pitchFamily="49" charset="0"/>
                <a:ea typeface="Alibaba PuHuiTi R"/>
              </a:rPr>
              <a:t>public </a:t>
            </a:r>
            <a:r>
              <a:rPr lang="zh-CN" altLang="zh-CN" sz="1200">
                <a:solidFill>
                  <a:srgbClr val="222222"/>
                </a:solidFill>
                <a:latin typeface="Consolas" panose="020B0609020204030204" pitchFamily="49" charset="0"/>
                <a:ea typeface="Alibaba PuHuiTi R"/>
              </a:rPr>
              <a:t>RedisTemplate</a:t>
            </a:r>
            <a:r>
              <a:rPr lang="zh-CN" altLang="zh-CN" sz="1200">
                <a:solidFill>
                  <a:srgbClr val="111111"/>
                </a:solidFill>
                <a:latin typeface="Consolas" panose="020B0609020204030204" pitchFamily="49" charset="0"/>
                <a:ea typeface="Alibaba PuHuiTi R"/>
              </a:rPr>
              <a:t> </a:t>
            </a:r>
            <a:r>
              <a:rPr lang="zh-CN" altLang="zh-CN" sz="1200">
                <a:solidFill>
                  <a:srgbClr val="222222"/>
                </a:solidFill>
                <a:latin typeface="Consolas" panose="020B0609020204030204" pitchFamily="49" charset="0"/>
                <a:ea typeface="Alibaba PuHuiTi R"/>
              </a:rPr>
              <a:t>redisTemplate</a:t>
            </a:r>
            <a:r>
              <a:rPr lang="zh-CN" altLang="zh-CN" sz="1200">
                <a:solidFill>
                  <a:srgbClr val="9C1A00"/>
                </a:solidFill>
                <a:latin typeface="Consolas" panose="020B0609020204030204" pitchFamily="49" charset="0"/>
                <a:ea typeface="Alibaba PuHuiTi R"/>
              </a:rPr>
              <a:t>() {</a:t>
            </a:r>
            <a:br>
              <a:rPr lang="zh-CN" altLang="zh-CN" sz="1200">
                <a:solidFill>
                  <a:srgbClr val="9C1A00"/>
                </a:solidFill>
                <a:latin typeface="Consolas" panose="020B0609020204030204" pitchFamily="49" charset="0"/>
                <a:ea typeface="Alibaba PuHuiTi R"/>
              </a:rPr>
            </a:br>
            <a:r>
              <a:rPr lang="zh-CN" altLang="zh-CN" sz="1200">
                <a:solidFill>
                  <a:srgbClr val="9C1A00"/>
                </a:solidFill>
                <a:latin typeface="Consolas" panose="020B0609020204030204" pitchFamily="49" charset="0"/>
                <a:ea typeface="Alibaba PuHuiTi R"/>
              </a:rPr>
              <a:t>      </a:t>
            </a:r>
            <a:r>
              <a:rPr lang="zh-CN" altLang="zh-CN" sz="1200">
                <a:solidFill>
                  <a:srgbClr val="222222"/>
                </a:solidFill>
                <a:latin typeface="Consolas" panose="020B0609020204030204" pitchFamily="49" charset="0"/>
                <a:ea typeface="Alibaba PuHuiTi R"/>
              </a:rPr>
              <a:t>RedisTemplate</a:t>
            </a:r>
            <a:r>
              <a:rPr lang="en-US" altLang="zh-CN" sz="1200">
                <a:solidFill>
                  <a:srgbClr val="222222"/>
                </a:solidFill>
                <a:latin typeface="Consolas" panose="020B0609020204030204" pitchFamily="49" charset="0"/>
                <a:ea typeface="Alibaba PuHuiTi R"/>
              </a:rPr>
              <a:t> </a:t>
            </a:r>
            <a:r>
              <a:rPr lang="zh-CN" altLang="zh-CN" sz="1200">
                <a:solidFill>
                  <a:srgbClr val="222222"/>
                </a:solidFill>
                <a:latin typeface="Consolas" panose="020B0609020204030204" pitchFamily="49" charset="0"/>
                <a:ea typeface="Alibaba PuHuiTi R"/>
              </a:rPr>
              <a:t>template</a:t>
            </a:r>
            <a:endParaRPr lang="en-US" altLang="zh-CN" sz="1200">
              <a:solidFill>
                <a:srgbClr val="222222"/>
              </a:solidFill>
              <a:latin typeface="Consolas" panose="020B0609020204030204" pitchFamily="49" charset="0"/>
              <a:ea typeface="Alibaba PuHuiTi R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222222"/>
                </a:solidFill>
                <a:latin typeface="Consolas" panose="020B0609020204030204" pitchFamily="49" charset="0"/>
                <a:ea typeface="Alibaba PuHuiTi R"/>
              </a:rPr>
              <a:t>        </a:t>
            </a:r>
            <a:r>
              <a:rPr lang="zh-CN" altLang="zh-CN" sz="1200">
                <a:solidFill>
                  <a:srgbClr val="111111"/>
                </a:solidFill>
                <a:latin typeface="Consolas" panose="020B0609020204030204" pitchFamily="49" charset="0"/>
                <a:ea typeface="Alibaba PuHuiTi R"/>
              </a:rPr>
              <a:t>= </a:t>
            </a:r>
            <a:r>
              <a:rPr lang="zh-CN" altLang="zh-CN" sz="1200" b="1">
                <a:solidFill>
                  <a:srgbClr val="961574"/>
                </a:solidFill>
                <a:latin typeface="Consolas" panose="020B0609020204030204" pitchFamily="49" charset="0"/>
                <a:ea typeface="Alibaba PuHuiTi R"/>
              </a:rPr>
              <a:t>new </a:t>
            </a:r>
            <a:r>
              <a:rPr lang="zh-CN" altLang="zh-CN" sz="1200">
                <a:solidFill>
                  <a:srgbClr val="222222"/>
                </a:solidFill>
                <a:latin typeface="Consolas" panose="020B0609020204030204" pitchFamily="49" charset="0"/>
                <a:ea typeface="Alibaba PuHuiTi R"/>
              </a:rPr>
              <a:t>RedisTemplate</a:t>
            </a:r>
            <a:r>
              <a:rPr lang="zh-CN" altLang="zh-CN" sz="1200">
                <a:solidFill>
                  <a:srgbClr val="9C1A00"/>
                </a:solidFill>
                <a:latin typeface="Consolas" panose="020B0609020204030204" pitchFamily="49" charset="0"/>
                <a:ea typeface="Alibaba PuHuiTi R"/>
              </a:rPr>
              <a:t>()</a:t>
            </a:r>
            <a:r>
              <a:rPr lang="zh-CN" altLang="zh-CN" sz="1200">
                <a:solidFill>
                  <a:srgbClr val="111111"/>
                </a:solidFill>
                <a:latin typeface="Consolas" panose="020B0609020204030204" pitchFamily="49" charset="0"/>
                <a:ea typeface="Alibaba PuHuiTi R"/>
              </a:rPr>
              <a:t>;</a:t>
            </a:r>
            <a:br>
              <a:rPr lang="zh-CN" altLang="zh-CN" sz="1200">
                <a:solidFill>
                  <a:srgbClr val="111111"/>
                </a:solidFill>
                <a:latin typeface="Consolas" panose="020B0609020204030204" pitchFamily="49" charset="0"/>
                <a:ea typeface="Alibaba PuHuiTi R"/>
              </a:rPr>
            </a:br>
            <a:r>
              <a:rPr lang="zh-CN" altLang="zh-CN" sz="1200">
                <a:solidFill>
                  <a:srgbClr val="111111"/>
                </a:solidFill>
                <a:latin typeface="Consolas" panose="020B0609020204030204" pitchFamily="49" charset="0"/>
                <a:ea typeface="Alibaba PuHuiTi R"/>
              </a:rPr>
              <a:t>      </a:t>
            </a:r>
            <a:r>
              <a:rPr lang="en-US" altLang="zh-CN" sz="1200">
                <a:solidFill>
                  <a:srgbClr val="111111"/>
                </a:solidFill>
                <a:latin typeface="Consolas" panose="020B0609020204030204" pitchFamily="49" charset="0"/>
                <a:ea typeface="Alibaba PuHuiTi R"/>
              </a:rPr>
              <a:t>………</a:t>
            </a:r>
            <a:br>
              <a:rPr lang="zh-CN" altLang="zh-CN" sz="1200">
                <a:solidFill>
                  <a:srgbClr val="111111"/>
                </a:solidFill>
                <a:latin typeface="Consolas" panose="020B0609020204030204" pitchFamily="49" charset="0"/>
                <a:ea typeface="Alibaba PuHuiTi R"/>
              </a:rPr>
            </a:br>
            <a:r>
              <a:rPr lang="zh-CN" altLang="zh-CN" sz="1200">
                <a:solidFill>
                  <a:srgbClr val="111111"/>
                </a:solidFill>
                <a:latin typeface="Consolas" panose="020B0609020204030204" pitchFamily="49" charset="0"/>
                <a:ea typeface="Alibaba PuHuiTi R"/>
              </a:rPr>
              <a:t>      </a:t>
            </a:r>
            <a:r>
              <a:rPr lang="zh-CN" altLang="zh-CN" sz="1200" b="1">
                <a:solidFill>
                  <a:srgbClr val="961574"/>
                </a:solidFill>
                <a:latin typeface="Consolas" panose="020B0609020204030204" pitchFamily="49" charset="0"/>
                <a:ea typeface="Alibaba PuHuiTi R"/>
              </a:rPr>
              <a:t>return </a:t>
            </a:r>
            <a:r>
              <a:rPr lang="zh-CN" altLang="zh-CN" sz="1200">
                <a:solidFill>
                  <a:srgbClr val="222222"/>
                </a:solidFill>
                <a:latin typeface="Consolas" panose="020B0609020204030204" pitchFamily="49" charset="0"/>
                <a:ea typeface="Alibaba PuHuiTi R"/>
              </a:rPr>
              <a:t>template</a:t>
            </a:r>
            <a:r>
              <a:rPr lang="zh-CN" altLang="zh-CN" sz="1200">
                <a:solidFill>
                  <a:srgbClr val="111111"/>
                </a:solidFill>
                <a:latin typeface="Consolas" panose="020B0609020204030204" pitchFamily="49" charset="0"/>
                <a:ea typeface="Alibaba PuHuiTi R"/>
              </a:rPr>
              <a:t>;</a:t>
            </a:r>
            <a:br>
              <a:rPr lang="zh-CN" altLang="zh-CN" sz="1200">
                <a:solidFill>
                  <a:srgbClr val="111111"/>
                </a:solidFill>
                <a:latin typeface="Consolas" panose="020B0609020204030204" pitchFamily="49" charset="0"/>
                <a:ea typeface="Alibaba PuHuiTi R"/>
              </a:rPr>
            </a:br>
            <a:r>
              <a:rPr lang="zh-CN" altLang="zh-CN" sz="1200">
                <a:solidFill>
                  <a:srgbClr val="111111"/>
                </a:solidFill>
                <a:latin typeface="Consolas" panose="020B0609020204030204" pitchFamily="49" charset="0"/>
                <a:ea typeface="Alibaba PuHuiTi R"/>
              </a:rPr>
              <a:t>  </a:t>
            </a:r>
            <a:r>
              <a:rPr lang="zh-CN" altLang="zh-CN" sz="1200">
                <a:solidFill>
                  <a:srgbClr val="9C1A00"/>
                </a:solidFill>
                <a:latin typeface="Consolas" panose="020B0609020204030204" pitchFamily="49" charset="0"/>
                <a:ea typeface="Alibaba PuHuiTi R"/>
              </a:rPr>
              <a:t>}</a:t>
            </a:r>
            <a:endParaRPr lang="en-US" altLang="zh-CN" sz="1200">
              <a:solidFill>
                <a:srgbClr val="9C1A00"/>
              </a:solidFill>
              <a:latin typeface="Consolas" panose="020B0609020204030204" pitchFamily="49" charset="0"/>
              <a:ea typeface="Alibaba PuHuiTi R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9C1A00"/>
                </a:solidFill>
                <a:latin typeface="Consolas" panose="020B0609020204030204" pitchFamily="49" charset="0"/>
                <a:ea typeface="Alibaba PuHuiTi R"/>
              </a:rPr>
              <a:t>}</a:t>
            </a:r>
            <a:endParaRPr lang="zh-CN" altLang="zh-CN" sz="1200">
              <a:latin typeface="Arial" panose="020B0604020202020204" pitchFamily="34" charset="0"/>
              <a:ea typeface="Alibaba PuHuiTi R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5205786" y="3351809"/>
            <a:ext cx="1211961" cy="67098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200">
                <a:latin typeface="微软雅黑" pitchFamily="34" charset="-122"/>
                <a:ea typeface="Alibaba PuHuiTi R"/>
              </a:rPr>
              <a:t>Bean</a:t>
            </a:r>
            <a:r>
              <a:rPr lang="zh-CN" altLang="en-US" sz="1200">
                <a:latin typeface="微软雅黑" pitchFamily="34" charset="-122"/>
                <a:ea typeface="Alibaba PuHuiTi R"/>
              </a:rPr>
              <a:t>对象</a:t>
            </a:r>
            <a:endParaRPr lang="zh-CN" altLang="en-US" sz="1200">
              <a:latin typeface="微软雅黑" pitchFamily="34" charset="-122"/>
              <a:ea typeface="Alibaba PuHuiTi R"/>
            </a:endParaRPr>
          </a:p>
        </p:txBody>
      </p:sp>
      <p:sp>
        <p:nvSpPr>
          <p:cNvPr id="32" name="矩形: 圆角 31"/>
          <p:cNvSpPr/>
          <p:nvPr/>
        </p:nvSpPr>
        <p:spPr>
          <a:xfrm>
            <a:off x="544192" y="4792772"/>
            <a:ext cx="1187499" cy="900858"/>
          </a:xfrm>
          <a:prstGeom prst="roundRect">
            <a:avLst/>
          </a:prstGeom>
          <a:noFill/>
          <a:ln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522" y="3120566"/>
            <a:ext cx="789580" cy="269386"/>
          </a:xfrm>
          <a:prstGeom prst="rect">
            <a:avLst/>
          </a:prstGeom>
        </p:spPr>
      </p:pic>
      <p:sp>
        <p:nvSpPr>
          <p:cNvPr id="17" name="文本占位符 1"/>
          <p:cNvSpPr txBox="1"/>
          <p:nvPr/>
        </p:nvSpPr>
        <p:spPr>
          <a:xfrm>
            <a:off x="2432430" y="3003067"/>
            <a:ext cx="1110268" cy="504384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zh-CN"/>
              <a:t>IOC</a:t>
            </a:r>
            <a:r>
              <a:rPr lang="zh-CN" altLang="en-US"/>
              <a:t>容器</a:t>
            </a:r>
            <a:endParaRPr lang="zh-CN" altLang="en-US"/>
          </a:p>
        </p:txBody>
      </p:sp>
      <p:sp>
        <p:nvSpPr>
          <p:cNvPr id="39" name="文本占位符 1"/>
          <p:cNvSpPr txBox="1"/>
          <p:nvPr/>
        </p:nvSpPr>
        <p:spPr>
          <a:xfrm>
            <a:off x="4623567" y="4970181"/>
            <a:ext cx="1506695" cy="517190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zh-CN" altLang="en-US"/>
              <a:t>依赖模块</a:t>
            </a:r>
            <a:endParaRPr lang="zh-CN" altLang="en-US"/>
          </a:p>
        </p:txBody>
      </p:sp>
      <p:sp>
        <p:nvSpPr>
          <p:cNvPr id="40" name="文本占位符 1"/>
          <p:cNvSpPr txBox="1"/>
          <p:nvPr/>
        </p:nvSpPr>
        <p:spPr>
          <a:xfrm>
            <a:off x="7719546" y="3603623"/>
            <a:ext cx="4346710" cy="517190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1400"/>
              <a:t>2</a:t>
            </a:r>
            <a:r>
              <a:rPr lang="zh-CN" altLang="en-US" sz="1400"/>
              <a:t>、执行装配类中方法</a:t>
            </a:r>
            <a:endParaRPr lang="zh-CN" altLang="en-US" sz="1400"/>
          </a:p>
        </p:txBody>
      </p:sp>
      <p:sp>
        <p:nvSpPr>
          <p:cNvPr id="41" name="文本占位符 1"/>
          <p:cNvSpPr txBox="1"/>
          <p:nvPr/>
        </p:nvSpPr>
        <p:spPr>
          <a:xfrm>
            <a:off x="7719546" y="4039605"/>
            <a:ext cx="4346710" cy="517190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1400"/>
              <a:t>3</a:t>
            </a:r>
            <a:r>
              <a:rPr lang="zh-CN" altLang="en-US" sz="1400"/>
              <a:t>、对象存入容器中</a:t>
            </a:r>
            <a:endParaRPr lang="zh-CN" altLang="en-US" sz="1400"/>
          </a:p>
        </p:txBody>
      </p:sp>
      <p:sp>
        <p:nvSpPr>
          <p:cNvPr id="50" name="文本占位符 1"/>
          <p:cNvSpPr txBox="1"/>
          <p:nvPr/>
        </p:nvSpPr>
        <p:spPr>
          <a:xfrm>
            <a:off x="7719546" y="4483148"/>
            <a:ext cx="4346710" cy="517190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1400"/>
              <a:t>4</a:t>
            </a:r>
            <a:r>
              <a:rPr lang="zh-CN" altLang="en-US" sz="1400"/>
              <a:t>、核心工程注入对象，调用方法使用</a:t>
            </a:r>
            <a:endParaRPr lang="zh-CN" altLang="en-US" sz="1400"/>
          </a:p>
        </p:txBody>
      </p:sp>
      <p:cxnSp>
        <p:nvCxnSpPr>
          <p:cNvPr id="52" name="连接符: 肘形 51"/>
          <p:cNvCxnSpPr>
            <a:stCxn id="16" idx="1"/>
            <a:endCxn id="32" idx="0"/>
          </p:cNvCxnSpPr>
          <p:nvPr/>
        </p:nvCxnSpPr>
        <p:spPr>
          <a:xfrm rot="10800000" flipV="1">
            <a:off x="1137943" y="3670848"/>
            <a:ext cx="1287525" cy="11219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1137941" y="3507451"/>
            <a:ext cx="1847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4" name="文本占位符 1"/>
          <p:cNvSpPr txBox="1"/>
          <p:nvPr/>
        </p:nvSpPr>
        <p:spPr>
          <a:xfrm>
            <a:off x="701298" y="3846782"/>
            <a:ext cx="4346710" cy="517190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1400"/>
              <a:t>注入</a:t>
            </a:r>
            <a:endParaRPr lang="en-US" altLang="zh-CN" sz="140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1400"/>
              <a:t>Bean</a:t>
            </a:r>
            <a:r>
              <a:rPr lang="zh-CN" altLang="en-US" sz="1400"/>
              <a:t>对象</a:t>
            </a:r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0 L -0.20169 0.00069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91" y="23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4" grpId="1" animBg="1"/>
      <p:bldP spid="34" grpId="2" animBg="1"/>
      <p:bldP spid="35" grpId="1"/>
      <p:bldP spid="35" grpId="2"/>
      <p:bldP spid="8" grpId="0"/>
      <p:bldP spid="15" grpId="0"/>
      <p:bldP spid="16" grpId="0" animBg="1"/>
      <p:bldP spid="25" grpId="0"/>
      <p:bldP spid="25" grpId="1"/>
      <p:bldP spid="27" grpId="0"/>
      <p:bldP spid="27" grpId="1"/>
      <p:bldP spid="28" grpId="0" animBg="1"/>
      <p:bldP spid="28" grpId="1" animBg="1"/>
      <p:bldP spid="31" grpId="0" animBg="1"/>
      <p:bldP spid="31" grpId="1" animBg="1"/>
      <p:bldP spid="32" grpId="0" animBg="1"/>
      <p:bldP spid="17" grpId="0"/>
      <p:bldP spid="39" grpId="0"/>
      <p:bldP spid="40" grpId="0"/>
      <p:bldP spid="41" grpId="0"/>
      <p:bldP spid="50" grpId="0"/>
      <p:bldP spid="5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项目背景介绍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项目概述</a:t>
            </a:r>
            <a:endParaRPr lang="en-US" altLang="zh-CN"/>
          </a:p>
          <a:p>
            <a:r>
              <a:rPr lang="zh-CN" altLang="en-US"/>
              <a:t>业务说明</a:t>
            </a:r>
            <a:endParaRPr lang="en-US" altLang="zh-CN"/>
          </a:p>
          <a:p>
            <a:r>
              <a:rPr lang="zh-CN" altLang="en-US"/>
              <a:t>技术架构</a:t>
            </a:r>
            <a:endParaRPr lang="en-US" altLang="zh-CN"/>
          </a:p>
          <a:p>
            <a:endParaRPr lang="en-US" altLang="zh-CN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登录</a:t>
            </a:r>
            <a:r>
              <a:rPr lang="en-US" altLang="zh-CN"/>
              <a:t>-</a:t>
            </a:r>
            <a:r>
              <a:rPr lang="zh-CN" altLang="en-US"/>
              <a:t>短信验证码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阿里云短信</a:t>
            </a:r>
            <a:r>
              <a:rPr lang="en-US" altLang="zh-CN"/>
              <a:t>-</a:t>
            </a:r>
            <a:r>
              <a:rPr lang="zh-CN" altLang="en-US"/>
              <a:t>组件抽取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>
                <a:ea typeface="Alibaba PuHuiTi R"/>
              </a:rPr>
              <a:t>在 </a:t>
            </a:r>
            <a:r>
              <a:rPr lang="en-US" altLang="zh-CN">
                <a:ea typeface="Alibaba PuHuiTi R"/>
              </a:rPr>
              <a:t>tanhua-autoconfig </a:t>
            </a:r>
            <a:r>
              <a:rPr lang="zh-CN" altLang="en-US">
                <a:ea typeface="Alibaba PuHuiTi R"/>
              </a:rPr>
              <a:t>定义模板对象</a:t>
            </a:r>
            <a:r>
              <a:rPr lang="en-US" altLang="zh-CN">
                <a:ea typeface="Alibaba PuHuiTi R"/>
              </a:rPr>
              <a:t>SmsTemplate</a:t>
            </a:r>
            <a:r>
              <a:rPr lang="zh-CN" altLang="en-US">
                <a:ea typeface="Alibaba PuHuiTi R"/>
              </a:rPr>
              <a:t>。</a:t>
            </a:r>
            <a:endParaRPr lang="en-US" altLang="zh-CN">
              <a:ea typeface="Alibaba PuHuiTi R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ea typeface="Alibaba PuHuiTi R"/>
              </a:rPr>
              <a:t>在 </a:t>
            </a:r>
            <a:r>
              <a:rPr lang="en-US" altLang="zh-CN">
                <a:ea typeface="Alibaba PuHuiTi R"/>
              </a:rPr>
              <a:t>tanhua-autoconfig </a:t>
            </a:r>
            <a:r>
              <a:rPr lang="zh-CN" altLang="en-US">
                <a:ea typeface="Alibaba PuHuiTi R"/>
              </a:rPr>
              <a:t>定义配置类</a:t>
            </a:r>
            <a:r>
              <a:rPr lang="en-US" altLang="zh-CN">
                <a:ea typeface="Alibaba PuHuiTi R"/>
              </a:rPr>
              <a:t>SmsProperties</a:t>
            </a:r>
            <a:endParaRPr lang="en-US" altLang="zh-CN">
              <a:ea typeface="Alibaba PuHuiTi R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ea typeface="Alibaba PuHuiTi R"/>
              </a:rPr>
              <a:t>在 </a:t>
            </a:r>
            <a:r>
              <a:rPr lang="en-US" altLang="zh-CN">
                <a:ea typeface="Alibaba PuHuiTi R"/>
              </a:rPr>
              <a:t>tanhua-autoconfig </a:t>
            </a:r>
            <a:r>
              <a:rPr lang="zh-CN" altLang="en-US">
                <a:ea typeface="Alibaba PuHuiTi R"/>
              </a:rPr>
              <a:t>定义自动装配类</a:t>
            </a:r>
            <a:r>
              <a:rPr lang="en-US" altLang="zh-CN">
                <a:ea typeface="Alibaba PuHuiTi R"/>
              </a:rPr>
              <a:t>TanhuaAutoConfiguration</a:t>
            </a:r>
            <a:endParaRPr lang="en-US" altLang="zh-CN">
              <a:ea typeface="Alibaba PuHuiTi R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ea typeface="Alibaba PuHuiTi R"/>
              </a:rPr>
              <a:t>在 </a:t>
            </a:r>
            <a:r>
              <a:rPr lang="en-US" altLang="zh-CN">
                <a:ea typeface="Alibaba PuHuiTi R"/>
              </a:rPr>
              <a:t>tanhua-autoconfig </a:t>
            </a:r>
            <a:r>
              <a:rPr lang="zh-CN" altLang="en-US">
                <a:ea typeface="Alibaba PuHuiTi R"/>
              </a:rPr>
              <a:t>中添加装配文件 </a:t>
            </a:r>
            <a:r>
              <a:rPr lang="en-US" altLang="zh-CN">
                <a:ea typeface="Alibaba PuHuiTi R"/>
              </a:rPr>
              <a:t>META-INF/spring.factories</a:t>
            </a:r>
            <a:endParaRPr lang="en-US" altLang="zh-CN">
              <a:ea typeface="Alibaba PuHuiTi R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>
                <a:ea typeface="Alibaba PuHuiTi R"/>
              </a:rPr>
              <a:t>tanhua-app</a:t>
            </a:r>
            <a:r>
              <a:rPr lang="zh-CN" altLang="en-US">
                <a:ea typeface="Alibaba PuHuiTi R"/>
              </a:rPr>
              <a:t>引入装配依赖，添加配置</a:t>
            </a:r>
            <a:endParaRPr lang="en-US" altLang="zh-CN">
              <a:ea typeface="Alibaba PuHuiTi R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ea typeface="Alibaba PuHuiTi R"/>
              </a:rPr>
              <a:t>测试发送短信</a:t>
            </a:r>
            <a:endParaRPr lang="zh-CN" altLang="en-US">
              <a:ea typeface="Alibaba PuHuiTi R"/>
            </a:endParaRPr>
          </a:p>
          <a:p>
            <a:endParaRPr lang="zh-CN" altLang="en-US"/>
          </a:p>
        </p:txBody>
      </p:sp>
      <p:sp>
        <p:nvSpPr>
          <p:cNvPr id="8" name="三角形 9"/>
          <p:cNvSpPr/>
          <p:nvPr/>
        </p:nvSpPr>
        <p:spPr>
          <a:xfrm rot="2651319">
            <a:off x="851566" y="5377468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TextBox 6"/>
          <p:cNvSpPr txBox="1"/>
          <p:nvPr/>
        </p:nvSpPr>
        <p:spPr>
          <a:xfrm>
            <a:off x="1189355" y="5518529"/>
            <a:ext cx="6767513" cy="377411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环境搭建过程可以参考</a:t>
            </a:r>
            <a:r>
              <a:rPr lang="en-US" altLang="zh-CN" sz="14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&lt;</a:t>
            </a:r>
            <a:r>
              <a:rPr lang="zh-CN" altLang="en-US" sz="14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探花交友</a:t>
            </a:r>
            <a:r>
              <a:rPr lang="en-US" altLang="zh-CN" sz="14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-</a:t>
            </a:r>
            <a:r>
              <a:rPr lang="zh-CN" altLang="en-US" sz="14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阿里云短信组件抽取</a:t>
            </a:r>
            <a:r>
              <a:rPr lang="en-US" altLang="zh-CN" sz="14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.md&gt;</a:t>
            </a:r>
            <a:r>
              <a:rPr lang="zh-CN" altLang="en-US" sz="14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。</a:t>
            </a:r>
            <a:endParaRPr lang="en-US" altLang="zh-CN" sz="140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44880" y="5020885"/>
            <a:ext cx="10302240" cy="1413510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44952" y="5093355"/>
            <a:ext cx="1053296" cy="300942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注意事项</a:t>
            </a:r>
            <a:endParaRPr kumimoji="1" lang="zh-CN" altLang="en-US" sz="140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登录</a:t>
            </a:r>
            <a:r>
              <a:rPr lang="en-US" altLang="zh-CN"/>
              <a:t>-</a:t>
            </a:r>
            <a:r>
              <a:rPr lang="zh-CN" altLang="en-US"/>
              <a:t>短信验证码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短信验证码</a:t>
            </a:r>
            <a:r>
              <a:rPr lang="en-US" altLang="zh-CN"/>
              <a:t>-</a:t>
            </a:r>
            <a:r>
              <a:rPr lang="zh-CN" altLang="en-US"/>
              <a:t>接口说明</a:t>
            </a:r>
            <a:endParaRPr lang="zh-CN" altLang="en-US"/>
          </a:p>
        </p:txBody>
      </p:sp>
      <p:graphicFrame>
        <p:nvGraphicFramePr>
          <p:cNvPr id="28" name="表格 8"/>
          <p:cNvGraphicFramePr>
            <a:graphicFrameLocks noGrp="1"/>
          </p:cNvGraphicFramePr>
          <p:nvPr/>
        </p:nvGraphicFramePr>
        <p:xfrm>
          <a:off x="1942148" y="1592810"/>
          <a:ext cx="7390642" cy="1791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452"/>
                <a:gridCol w="5495190"/>
              </a:tblGrid>
              <a:tr h="329085"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说明</a:t>
                      </a:r>
                      <a:endParaRPr lang="zh-CN" altLang="en-US" sz="1600"/>
                    </a:p>
                  </a:txBody>
                  <a:tcPr>
                    <a:solidFill>
                      <a:srgbClr val="AD2B26"/>
                    </a:solidFill>
                  </a:tcPr>
                </a:tc>
              </a:tr>
              <a:tr h="36398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接口路径</a:t>
                      </a:r>
                      <a:endParaRPr lang="zh-CN" altLang="en-US" sz="16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/user/login</a:t>
                      </a:r>
                      <a:endParaRPr lang="zh-CN" altLang="en-US" sz="16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398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请求方式</a:t>
                      </a:r>
                      <a:endParaRPr lang="zh-CN" altLang="en-US" sz="16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POST</a:t>
                      </a:r>
                      <a:endParaRPr lang="zh-CN" altLang="en-US" sz="16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398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Body</a:t>
                      </a:r>
                      <a:r>
                        <a:rPr lang="zh-CN" altLang="en-US" sz="1600"/>
                        <a:t>参数</a:t>
                      </a:r>
                      <a:endParaRPr lang="zh-CN" altLang="en-US" sz="16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phone</a:t>
                      </a:r>
                      <a:endParaRPr lang="zh-CN" altLang="en-US" sz="16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398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响应结果</a:t>
                      </a:r>
                      <a:endParaRPr lang="zh-CN" altLang="en-US" sz="16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768244" y="3992708"/>
            <a:ext cx="4259903" cy="646331"/>
          </a:xfrm>
          <a:prstGeom prst="rect">
            <a:avLst/>
          </a:prstGeom>
          <a:solidFill>
            <a:srgbClr val="FFFFE4"/>
          </a:solidFill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Map&lt;String,String&gt; map;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latin typeface="Arial" panose="020B0604020202020204" pitchFamily="34" charset="0"/>
              </a:rPr>
              <a:t>map.put(“phone”,”123456”);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269840" y="2681475"/>
            <a:ext cx="580292" cy="3165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连接符: 肘形 30"/>
          <p:cNvCxnSpPr>
            <a:stCxn id="30" idx="1"/>
            <a:endCxn id="29" idx="0"/>
          </p:cNvCxnSpPr>
          <p:nvPr/>
        </p:nvCxnSpPr>
        <p:spPr>
          <a:xfrm rot="10800000" flipV="1">
            <a:off x="2898196" y="2839736"/>
            <a:ext cx="3371644" cy="1152971"/>
          </a:xfrm>
          <a:prstGeom prst="bent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三角形 9"/>
          <p:cNvSpPr/>
          <p:nvPr/>
        </p:nvSpPr>
        <p:spPr>
          <a:xfrm rot="2651319">
            <a:off x="851566" y="5377468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TextBox 6"/>
          <p:cNvSpPr txBox="1"/>
          <p:nvPr/>
        </p:nvSpPr>
        <p:spPr>
          <a:xfrm>
            <a:off x="1189355" y="5518529"/>
            <a:ext cx="6767513" cy="700576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Body</a:t>
            </a:r>
            <a:r>
              <a:rPr lang="zh-CN" altLang="en-US" sz="14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类型参数，需要在</a:t>
            </a:r>
            <a:r>
              <a:rPr lang="en-US" altLang="zh-CN" sz="14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Controller</a:t>
            </a:r>
            <a:r>
              <a:rPr lang="zh-CN" altLang="en-US" sz="14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通过</a:t>
            </a: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@RequestBody</a:t>
            </a:r>
            <a:r>
              <a:rPr lang="zh-CN" altLang="en-US" sz="14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转化对象。</a:t>
            </a:r>
            <a:endParaRPr lang="en-US" altLang="zh-CN" sz="1400">
              <a:solidFill>
                <a:srgbClr val="FF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Controller</a:t>
            </a:r>
            <a:r>
              <a:rPr lang="zh-CN" altLang="en-US" sz="14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中可以通过</a:t>
            </a:r>
            <a:r>
              <a:rPr lang="zh-CN" altLang="en-US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实体类</a:t>
            </a:r>
            <a:r>
              <a:rPr lang="zh-CN" altLang="en-US" sz="14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或者</a:t>
            </a: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Map</a:t>
            </a:r>
            <a:r>
              <a:rPr lang="zh-CN" altLang="en-US" sz="14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接受参数。</a:t>
            </a:r>
            <a:endParaRPr lang="en-US" altLang="zh-CN" sz="140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944880" y="5020885"/>
            <a:ext cx="10302240" cy="1413510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844952" y="5093355"/>
            <a:ext cx="1053296" cy="300942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注意事项</a:t>
            </a:r>
            <a:endParaRPr kumimoji="1" lang="zh-CN" altLang="en-US" sz="140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40" grpId="0" animBg="1"/>
      <p:bldP spid="42" grpId="0"/>
      <p:bldP spid="43" grpId="0" animBg="1"/>
      <p:bldP spid="4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登录</a:t>
            </a:r>
            <a:r>
              <a:rPr lang="en-US" altLang="zh-CN"/>
              <a:t>-</a:t>
            </a:r>
            <a:r>
              <a:rPr lang="zh-CN" altLang="en-US"/>
              <a:t>短信验证码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登录验证码</a:t>
            </a:r>
            <a:r>
              <a:rPr lang="en-US" altLang="zh-CN"/>
              <a:t>-</a:t>
            </a:r>
            <a:r>
              <a:rPr lang="zh-CN" altLang="en-US"/>
              <a:t>流程分析</a:t>
            </a:r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客户端发送请求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服务端调用第三方组件发送验证码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验证码发送成功，存入</a:t>
            </a:r>
            <a:r>
              <a:rPr lang="en-US" altLang="zh-CN" err="1"/>
              <a:t>redis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响应客户端，客户端跳转到输入验证码页面</a:t>
            </a:r>
            <a:endParaRPr lang="zh-CN" altLang="en-US"/>
          </a:p>
        </p:txBody>
      </p:sp>
      <p:sp>
        <p:nvSpPr>
          <p:cNvPr id="5" name="Shape 2486"/>
          <p:cNvSpPr/>
          <p:nvPr/>
        </p:nvSpPr>
        <p:spPr>
          <a:xfrm>
            <a:off x="5447708" y="1686105"/>
            <a:ext cx="583060" cy="1119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sz="1200" b="1" noProof="1">
              <a:latin typeface="Arial" panose="020B0604020202020204"/>
              <a:ea typeface="阿里巴巴普惠体" panose="00020600040101010101"/>
              <a:cs typeface="Arial" panose="020B0604020202020204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>
            <a:off x="6039405" y="2306596"/>
            <a:ext cx="974961" cy="0"/>
          </a:xfrm>
          <a:prstGeom prst="straightConnector1">
            <a:avLst/>
          </a:prstGeom>
          <a:ln w="19050">
            <a:solidFill>
              <a:srgbClr val="49504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27" idx="3"/>
            <a:endCxn id="12" idx="1"/>
          </p:cNvCxnSpPr>
          <p:nvPr/>
        </p:nvCxnSpPr>
        <p:spPr>
          <a:xfrm flipV="1">
            <a:off x="8781853" y="2306596"/>
            <a:ext cx="1094022" cy="11818"/>
          </a:xfrm>
          <a:prstGeom prst="straightConnector1">
            <a:avLst/>
          </a:prstGeom>
          <a:ln w="19050">
            <a:solidFill>
              <a:srgbClr val="49504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圆角 11"/>
          <p:cNvSpPr/>
          <p:nvPr/>
        </p:nvSpPr>
        <p:spPr>
          <a:xfrm>
            <a:off x="9875875" y="1858617"/>
            <a:ext cx="1956411" cy="895957"/>
          </a:xfrm>
          <a:prstGeom prst="round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ea typeface="Alibaba PuHuiTi R" pitchFamily="18" charset="-122"/>
              </a:rPr>
              <a:t>阿里云短信平台</a:t>
            </a:r>
            <a:endParaRPr lang="zh-CN" altLang="en-US" sz="1400">
              <a:solidFill>
                <a:schemeClr val="bg1"/>
              </a:solidFill>
              <a:ea typeface="Alibaba PuHuiTi R" pitchFamily="18" charset="-122"/>
            </a:endParaRPr>
          </a:p>
        </p:txBody>
      </p:sp>
      <p:cxnSp>
        <p:nvCxnSpPr>
          <p:cNvPr id="19" name="连接符: 肘形 18"/>
          <p:cNvCxnSpPr>
            <a:stCxn id="12" idx="0"/>
            <a:endCxn id="27" idx="0"/>
          </p:cNvCxnSpPr>
          <p:nvPr/>
        </p:nvCxnSpPr>
        <p:spPr>
          <a:xfrm rot="16200000" flipH="1" flipV="1">
            <a:off x="9369233" y="406848"/>
            <a:ext cx="33079" cy="2936616"/>
          </a:xfrm>
          <a:prstGeom prst="bentConnector3">
            <a:avLst>
              <a:gd name="adj1" fmla="val -1593703"/>
            </a:avLst>
          </a:prstGeom>
          <a:ln w="19050">
            <a:solidFill>
              <a:srgbClr val="49504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27" idx="2"/>
          </p:cNvCxnSpPr>
          <p:nvPr/>
        </p:nvCxnSpPr>
        <p:spPr>
          <a:xfrm>
            <a:off x="7917465" y="2745131"/>
            <a:ext cx="2" cy="1014310"/>
          </a:xfrm>
          <a:prstGeom prst="straightConnector1">
            <a:avLst/>
          </a:prstGeom>
          <a:ln w="19050">
            <a:solidFill>
              <a:srgbClr val="49504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肘形 24"/>
          <p:cNvCxnSpPr/>
          <p:nvPr/>
        </p:nvCxnSpPr>
        <p:spPr>
          <a:xfrm rot="10800000">
            <a:off x="5739237" y="2778211"/>
            <a:ext cx="1313839" cy="1432902"/>
          </a:xfrm>
          <a:prstGeom prst="bentConnector2">
            <a:avLst/>
          </a:prstGeom>
          <a:ln w="19050">
            <a:solidFill>
              <a:srgbClr val="49504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7940818" y="3101391"/>
            <a:ext cx="934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Alibaba PuHuiTi R"/>
              </a:rPr>
              <a:t>验证码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ea typeface="Alibaba PuHuiTi R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Alibaba PuHuiTi R"/>
              </a:rPr>
              <a:t>存入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ea typeface="Alibaba PuHuiTi R"/>
              </a:rPr>
              <a:t>Redis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ea typeface="Alibaba PuHuiTi R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438138" y="104704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Alibaba PuHuiTi R"/>
              </a:rPr>
              <a:t>响应结果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ea typeface="Alibaba PuHuiTi R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820564" y="196585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Alibaba PuHuiTi R"/>
              </a:rPr>
              <a:t>调用接口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ea typeface="Alibaba PuHuiTi R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822518" y="347072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Alibaba PuHuiTi R"/>
              </a:rPr>
              <a:t>响应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ea typeface="Alibaba PuHuiTi R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050123" y="190523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Alibaba PuHuiTi R"/>
              </a:rPr>
              <a:t>发送请求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ea typeface="Alibaba PuHuiTi R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7160767" y="3831328"/>
            <a:ext cx="1728776" cy="853435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140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Redis</a:t>
            </a:r>
            <a:endParaRPr lang="zh-CN" altLang="en-US" sz="140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7053077" y="1891696"/>
            <a:ext cx="1728776" cy="853435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140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tanhua-app</a:t>
            </a:r>
            <a:endParaRPr lang="en-US" altLang="zh-CN" sz="140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ctr"/>
            <a:r>
              <a:rPr lang="zh-CN" altLang="en-US" sz="140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服务端</a:t>
            </a:r>
            <a:endParaRPr lang="zh-CN" altLang="en-US" sz="140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36" grpId="0"/>
      <p:bldP spid="37" grpId="0"/>
      <p:bldP spid="38" grpId="0"/>
      <p:bldP spid="39" grpId="0"/>
      <p:bldP spid="41" grpId="0"/>
      <p:bldP spid="26" grpId="0" animBg="1"/>
      <p:bldP spid="2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登录</a:t>
            </a:r>
            <a:r>
              <a:rPr lang="en-US" altLang="zh-CN"/>
              <a:t>-</a:t>
            </a:r>
            <a:r>
              <a:rPr lang="zh-CN" altLang="en-US"/>
              <a:t>短信验证码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获取登录验证码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1</a:t>
            </a:r>
            <a:r>
              <a:rPr lang="zh-CN" altLang="en-US"/>
              <a:t>、搭建</a:t>
            </a:r>
            <a:r>
              <a:rPr lang="en-US" altLang="zh-CN"/>
              <a:t>SpringBoot</a:t>
            </a:r>
            <a:r>
              <a:rPr lang="zh-CN" altLang="en-US"/>
              <a:t>运行环境（引导类，配置文件）</a:t>
            </a:r>
            <a:endParaRPr lang="en-US" altLang="zh-CN"/>
          </a:p>
          <a:p>
            <a:r>
              <a:rPr lang="en-US" altLang="zh-CN"/>
              <a:t>2</a:t>
            </a:r>
            <a:r>
              <a:rPr lang="zh-CN" altLang="en-US"/>
              <a:t>、编写</a:t>
            </a:r>
            <a:r>
              <a:rPr lang="en-US" altLang="zh-CN"/>
              <a:t>Controller</a:t>
            </a:r>
            <a:r>
              <a:rPr lang="zh-CN" altLang="en-US"/>
              <a:t>接受请求参数</a:t>
            </a:r>
            <a:endParaRPr lang="en-US" altLang="zh-CN"/>
          </a:p>
          <a:p>
            <a:r>
              <a:rPr lang="en-US" altLang="zh-CN"/>
              <a:t>3</a:t>
            </a:r>
            <a:r>
              <a:rPr lang="zh-CN" altLang="en-US"/>
              <a:t>、定义业务层方法，根据手机号码发送短信</a:t>
            </a:r>
            <a:endParaRPr lang="en-US" altLang="zh-CN"/>
          </a:p>
          <a:p>
            <a:r>
              <a:rPr lang="en-US" altLang="zh-CN"/>
              <a:t>4</a:t>
            </a:r>
            <a:r>
              <a:rPr lang="zh-CN" altLang="en-US"/>
              <a:t>、数据响应</a:t>
            </a:r>
            <a:endParaRPr lang="en-US" altLang="zh-CN"/>
          </a:p>
          <a:p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38200" y="5805685"/>
            <a:ext cx="2755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  <a:hlinkClick r:id="rId1" action="ppaction://hlinkfile"/>
              </a:rPr>
              <a:t>代码参考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  <a:hlinkClick r:id="rId1" action="ppaction://hlinkfile"/>
              </a:rPr>
              <a:t>《03-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  <a:hlinkClick r:id="rId1" action="ppaction://hlinkfile"/>
              </a:rPr>
              <a:t>登录发送验证码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  <a:hlinkClick r:id="rId1" action="ppaction://hlinkfile"/>
              </a:rPr>
              <a:t>》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手机端发送请求到</a:t>
            </a:r>
            <a:r>
              <a:rPr lang="en-US" altLang="zh-CN"/>
              <a:t>tanhua-app</a:t>
            </a:r>
            <a:r>
              <a:rPr lang="zh-CN" altLang="en-US"/>
              <a:t>端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/>
              <a:t>Controll</a:t>
            </a:r>
            <a:r>
              <a:rPr lang="zh-CN" altLang="en-US"/>
              <a:t>获取请求参数，调用</a:t>
            </a:r>
            <a:r>
              <a:rPr lang="en-US" altLang="zh-CN"/>
              <a:t>manager</a:t>
            </a:r>
            <a:r>
              <a:rPr lang="zh-CN" altLang="en-US"/>
              <a:t>完成数据封装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/>
              <a:t>Service</a:t>
            </a:r>
            <a:r>
              <a:rPr lang="zh-CN" altLang="en-US"/>
              <a:t>通过</a:t>
            </a:r>
            <a:r>
              <a:rPr lang="en-US" altLang="zh-CN"/>
              <a:t>RPC</a:t>
            </a:r>
            <a:r>
              <a:rPr lang="zh-CN" altLang="en-US"/>
              <a:t>框架</a:t>
            </a:r>
            <a:r>
              <a:rPr lang="en-US" altLang="zh-CN"/>
              <a:t>dubbo</a:t>
            </a:r>
            <a:r>
              <a:rPr lang="zh-CN" altLang="en-US"/>
              <a:t>调用服务提供者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1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登录</a:t>
            </a:r>
            <a:r>
              <a:rPr lang="en-US" altLang="zh-CN"/>
              <a:t>-</a:t>
            </a:r>
            <a:r>
              <a:rPr lang="zh-CN" altLang="en-US"/>
              <a:t>短信验证码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调用过程</a:t>
            </a:r>
            <a:endParaRPr lang="zh-CN" altLang="en-US"/>
          </a:p>
        </p:txBody>
      </p:sp>
      <p:sp>
        <p:nvSpPr>
          <p:cNvPr id="6" name="Shape 2486"/>
          <p:cNvSpPr/>
          <p:nvPr/>
        </p:nvSpPr>
        <p:spPr>
          <a:xfrm>
            <a:off x="946393" y="4763149"/>
            <a:ext cx="583060" cy="1119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sz="1200" b="1" noProof="1">
              <a:latin typeface="Arial" panose="020B0604020202020204"/>
              <a:ea typeface="阿里巴巴普惠体" panose="00020600040101010101"/>
              <a:cs typeface="Arial" panose="020B0604020202020204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>
            <a:off x="1548883" y="5285563"/>
            <a:ext cx="11313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555708" y="4892063"/>
            <a:ext cx="1131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发送</a:t>
            </a:r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http</a:t>
            </a:r>
            <a:r>
              <a:rPr lang="zh-CN" altLang="en-US" sz="1200" b="1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请求</a:t>
            </a:r>
            <a:endParaRPr lang="zh-CN" altLang="en-US" sz="1200" b="1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680271" y="4455798"/>
            <a:ext cx="3307595" cy="188819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ea typeface="阿里巴巴普惠体" panose="00020600040101010101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115422" y="4455798"/>
            <a:ext cx="3381517" cy="188819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ea typeface="阿里巴巴普惠体" panose="00020600040101010101"/>
            </a:endParaRPr>
          </a:p>
        </p:txBody>
      </p:sp>
      <p:cxnSp>
        <p:nvCxnSpPr>
          <p:cNvPr id="18" name="直接箭头连接符 17"/>
          <p:cNvCxnSpPr>
            <a:stCxn id="8" idx="3"/>
            <a:endCxn id="11" idx="1"/>
          </p:cNvCxnSpPr>
          <p:nvPr/>
        </p:nvCxnSpPr>
        <p:spPr>
          <a:xfrm>
            <a:off x="5987866" y="5399896"/>
            <a:ext cx="1127556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578313" y="4178799"/>
            <a:ext cx="1980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服务消费者（</a:t>
            </a:r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tanhua-app</a:t>
            </a:r>
            <a:r>
              <a:rPr lang="zh-CN" altLang="en-US" sz="1200" b="1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）</a:t>
            </a:r>
            <a:endParaRPr lang="zh-CN" altLang="en-US" sz="1200" b="1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080167" y="4178799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服务提供者</a:t>
            </a:r>
            <a:endParaRPr lang="zh-CN" altLang="en-US" sz="1200" b="1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146290" y="5169062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RPC</a:t>
            </a:r>
            <a:r>
              <a:rPr lang="zh-CN" altLang="en-US" sz="1200" b="1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框架</a:t>
            </a:r>
            <a:endParaRPr lang="en-US" altLang="zh-CN" sz="1200" b="1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dubbo</a:t>
            </a:r>
            <a:endParaRPr lang="zh-CN" altLang="en-US" sz="1200" b="1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4470313" y="4940380"/>
            <a:ext cx="0" cy="1151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8782490" y="4870580"/>
            <a:ext cx="0" cy="1151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2970431" y="4624650"/>
            <a:ext cx="979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Controller</a:t>
            </a:r>
            <a:r>
              <a:rPr lang="zh-CN" altLang="en-US" sz="1200" b="1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层</a:t>
            </a:r>
            <a:endParaRPr lang="zh-CN" altLang="en-US" sz="1200" b="1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724018" y="5131336"/>
            <a:ext cx="1784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获取请求参数</a:t>
            </a:r>
            <a:endParaRPr lang="en-US" altLang="zh-CN" sz="1200" b="1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调用</a:t>
            </a:r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service</a:t>
            </a:r>
            <a:r>
              <a:rPr lang="zh-CN" altLang="en-US" sz="1200" b="1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业务处理</a:t>
            </a:r>
            <a:endParaRPr lang="en-US" altLang="zh-CN" sz="1200" b="1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构造</a:t>
            </a:r>
            <a:r>
              <a:rPr lang="en-US" altLang="zh-CN" sz="1200" b="1" err="1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ResponseEntity</a:t>
            </a:r>
            <a:r>
              <a:rPr lang="zh-CN" altLang="en-US" sz="1200" b="1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返回</a:t>
            </a:r>
            <a:endParaRPr lang="zh-CN" altLang="en-US" sz="1200" b="1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595386" y="4600492"/>
            <a:ext cx="907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Manager</a:t>
            </a:r>
            <a:r>
              <a:rPr lang="zh-CN" altLang="en-US" sz="1200" b="1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层</a:t>
            </a:r>
            <a:endParaRPr lang="zh-CN" altLang="en-US" sz="1200" b="1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571579" y="5231896"/>
            <a:ext cx="1217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业务逻辑处理</a:t>
            </a:r>
            <a:endParaRPr lang="en-US" altLang="zh-CN" sz="1200" b="1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引入</a:t>
            </a:r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dubbo</a:t>
            </a:r>
            <a:r>
              <a:rPr lang="zh-CN" altLang="en-US" sz="1200" b="1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服务</a:t>
            </a:r>
            <a:endParaRPr lang="en-US" altLang="zh-CN" sz="1200" b="1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200" b="1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471152" y="4669743"/>
            <a:ext cx="7919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Service</a:t>
            </a:r>
            <a:r>
              <a:rPr lang="zh-CN" altLang="en-US" sz="1200" b="1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层</a:t>
            </a:r>
            <a:endParaRPr lang="zh-CN" altLang="en-US" sz="1200" b="1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9128026" y="4648529"/>
            <a:ext cx="1000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Mapper</a:t>
            </a:r>
            <a:r>
              <a:rPr lang="zh-CN" altLang="en-US" sz="1200" b="1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对象</a:t>
            </a:r>
            <a:endParaRPr lang="zh-CN" altLang="en-US" sz="1200" b="1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264760" y="523189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提供基础数据服务</a:t>
            </a:r>
            <a:endParaRPr lang="en-US" altLang="zh-CN" sz="1200" b="1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调用</a:t>
            </a:r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mapper</a:t>
            </a:r>
            <a:endParaRPr lang="zh-CN" altLang="en-US" sz="1200" b="1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966325" y="5239341"/>
            <a:ext cx="14670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对底层数据库</a:t>
            </a:r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CRUD</a:t>
            </a:r>
            <a:endParaRPr lang="zh-CN" altLang="en-US" sz="1200" b="1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11" grpId="0" animBg="1"/>
      <p:bldP spid="21" grpId="0"/>
      <p:bldP spid="24" grpId="0"/>
      <p:bldP spid="25" grpId="0"/>
      <p:bldP spid="30" grpId="0"/>
      <p:bldP spid="31" grpId="0"/>
      <p:bldP spid="32" grpId="0"/>
      <p:bldP spid="34" grpId="0"/>
      <p:bldP spid="35" grpId="0"/>
      <p:bldP spid="36" grpId="0"/>
      <p:bldP spid="37" grpId="0"/>
      <p:bldP spid="3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、用户登录的业务流程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2</a:t>
            </a:r>
            <a:r>
              <a:rPr lang="zh-CN" altLang="en-US"/>
              <a:t>、阿里云短信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3</a:t>
            </a:r>
            <a:r>
              <a:rPr lang="zh-CN" altLang="en-US"/>
              <a:t>、抽取自动装配工具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4</a:t>
            </a:r>
            <a:r>
              <a:rPr lang="zh-CN" altLang="en-US"/>
              <a:t>、实现短信验证码发送</a:t>
            </a:r>
            <a:endParaRPr lang="en-US" altLang="zh-CN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登录</a:t>
            </a:r>
            <a:r>
              <a:rPr lang="en-US" altLang="zh-CN"/>
              <a:t>-</a:t>
            </a:r>
            <a:r>
              <a:rPr lang="zh-CN" altLang="en-US"/>
              <a:t>短信验证码</a:t>
            </a:r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/>
              <a:t>用户登录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5466080" cy="241712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altLang="zh-CN"/>
          </a:p>
          <a:p>
            <a:endParaRPr lang="en-US" altLang="zh-CN"/>
          </a:p>
          <a:p>
            <a:endParaRPr lang="zh-CN" altLang="en-US"/>
          </a:p>
          <a:p>
            <a:r>
              <a:rPr lang="zh-CN" altLang="en-US"/>
              <a:t>常见问题分析</a:t>
            </a:r>
            <a:endParaRPr lang="en-US" altLang="zh-CN"/>
          </a:p>
          <a:p>
            <a:r>
              <a:rPr lang="zh-CN" altLang="en-US"/>
              <a:t>代码优化</a:t>
            </a:r>
            <a:endParaRPr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/>
              <a:t>05</a:t>
            </a:r>
            <a:endParaRPr lang="zh-CN" altLang="en-US"/>
          </a:p>
        </p:txBody>
      </p:sp>
      <p:sp>
        <p:nvSpPr>
          <p:cNvPr id="6" name="文本占位符 3"/>
          <p:cNvSpPr txBox="1"/>
          <p:nvPr/>
        </p:nvSpPr>
        <p:spPr>
          <a:xfrm>
            <a:off x="5273040" y="3042920"/>
            <a:ext cx="5466080" cy="20310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需求分析</a:t>
            </a:r>
            <a:endParaRPr lang="en-US" altLang="zh-CN"/>
          </a:p>
          <a:p>
            <a:r>
              <a:rPr lang="en-US" altLang="zh-CN"/>
              <a:t>JWT</a:t>
            </a:r>
            <a:endParaRPr lang="en-US" altLang="zh-CN"/>
          </a:p>
          <a:p>
            <a:r>
              <a:rPr lang="zh-CN" altLang="en-US"/>
              <a:t>接口实现</a:t>
            </a:r>
            <a:endParaRPr lang="en-US" altLang="zh-CN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710879" y="1646134"/>
            <a:ext cx="10719120" cy="489634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tb_user </a:t>
            </a:r>
            <a:r>
              <a:rPr lang="zh-CN" altLang="en-US"/>
              <a:t>用户表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用户登录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需求分析</a:t>
            </a:r>
            <a:r>
              <a:rPr lang="en-US" altLang="zh-CN"/>
              <a:t>-</a:t>
            </a:r>
            <a:r>
              <a:rPr lang="zh-CN" altLang="en-US"/>
              <a:t>表结构</a:t>
            </a:r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3184" y="2279545"/>
            <a:ext cx="8039100" cy="1476375"/>
          </a:xfrm>
          <a:prstGeom prst="rect">
            <a:avLst/>
          </a:prstGeom>
        </p:spPr>
      </p:pic>
      <p:sp>
        <p:nvSpPr>
          <p:cNvPr id="19" name="三角形 9"/>
          <p:cNvSpPr/>
          <p:nvPr/>
        </p:nvSpPr>
        <p:spPr>
          <a:xfrm rot="2651319">
            <a:off x="851566" y="5061420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TextBox 6"/>
          <p:cNvSpPr txBox="1"/>
          <p:nvPr/>
        </p:nvSpPr>
        <p:spPr>
          <a:xfrm>
            <a:off x="1371600" y="5222027"/>
            <a:ext cx="8165660" cy="70057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C00000"/>
                </a:solidFill>
                <a:latin typeface="Alibaba PuHuiTi R" pitchFamily="18" charset="-122"/>
                <a:ea typeface="Alibaba PuHuiTi R"/>
                <a:cs typeface="Alibaba PuHuiTi R" pitchFamily="18" charset="-122"/>
              </a:rPr>
              <a:t>tb_user</a:t>
            </a:r>
            <a:r>
              <a:rPr lang="zh-CN" altLang="en-US" sz="1400">
                <a:solidFill>
                  <a:srgbClr val="262626"/>
                </a:solidFill>
                <a:latin typeface="Alibaba PuHuiTi R" pitchFamily="18" charset="-122"/>
                <a:ea typeface="Alibaba PuHuiTi R"/>
                <a:cs typeface="Alibaba PuHuiTi R" pitchFamily="18" charset="-122"/>
              </a:rPr>
              <a:t>用户基础信息表，仅存储用户</a:t>
            </a:r>
            <a:r>
              <a:rPr lang="en-US" altLang="zh-CN" sz="1400">
                <a:solidFill>
                  <a:srgbClr val="C00000"/>
                </a:solidFill>
                <a:latin typeface="Alibaba PuHuiTi R" pitchFamily="18" charset="-122"/>
                <a:ea typeface="Alibaba PuHuiTi R"/>
                <a:cs typeface="Alibaba PuHuiTi R" pitchFamily="18" charset="-122"/>
              </a:rPr>
              <a:t>id</a:t>
            </a:r>
            <a:r>
              <a:rPr lang="zh-CN" altLang="en-US" sz="1400">
                <a:solidFill>
                  <a:srgbClr val="C00000"/>
                </a:solidFill>
                <a:latin typeface="Alibaba PuHuiTi R" pitchFamily="18" charset="-122"/>
                <a:ea typeface="Alibaba PuHuiTi R"/>
                <a:cs typeface="Alibaba PuHuiTi R" pitchFamily="18" charset="-122"/>
              </a:rPr>
              <a:t>，手机号码</a:t>
            </a:r>
            <a:r>
              <a:rPr lang="zh-CN" altLang="en-US" sz="1400">
                <a:solidFill>
                  <a:srgbClr val="262626"/>
                </a:solidFill>
                <a:latin typeface="Alibaba PuHuiTi R" pitchFamily="18" charset="-122"/>
                <a:ea typeface="Alibaba PuHuiTi R"/>
                <a:cs typeface="Alibaba PuHuiTi R" pitchFamily="18" charset="-122"/>
              </a:rPr>
              <a:t>等基础数据</a:t>
            </a:r>
            <a:endParaRPr lang="en-US" altLang="zh-CN" sz="1400">
              <a:solidFill>
                <a:srgbClr val="262626"/>
              </a:solidFill>
              <a:latin typeface="Alibaba PuHuiTi R" pitchFamily="18" charset="-122"/>
              <a:ea typeface="Alibaba PuHuiTi R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262626"/>
                </a:solidFill>
                <a:latin typeface="Alibaba PuHuiTi R" pitchFamily="18" charset="-122"/>
                <a:ea typeface="Alibaba PuHuiTi R"/>
                <a:cs typeface="Alibaba PuHuiTi R" pitchFamily="18" charset="-122"/>
              </a:rPr>
              <a:t>password</a:t>
            </a:r>
            <a:r>
              <a:rPr lang="zh-CN" altLang="en-US" sz="1400">
                <a:solidFill>
                  <a:srgbClr val="262626"/>
                </a:solidFill>
                <a:latin typeface="Alibaba PuHuiTi R" pitchFamily="18" charset="-122"/>
                <a:ea typeface="Alibaba PuHuiTi R"/>
                <a:cs typeface="Alibaba PuHuiTi R" pitchFamily="18" charset="-122"/>
              </a:rPr>
              <a:t>为预留字段，</a:t>
            </a:r>
            <a:r>
              <a:rPr lang="en-US" altLang="zh-CN" sz="1400">
                <a:solidFill>
                  <a:srgbClr val="262626"/>
                </a:solidFill>
                <a:latin typeface="Alibaba PuHuiTi R" pitchFamily="18" charset="-122"/>
                <a:ea typeface="Alibaba PuHuiTi R"/>
                <a:cs typeface="Alibaba PuHuiTi R" pitchFamily="18" charset="-122"/>
              </a:rPr>
              <a:t>app</a:t>
            </a:r>
            <a:r>
              <a:rPr lang="zh-CN" altLang="en-US" sz="1400">
                <a:solidFill>
                  <a:srgbClr val="262626"/>
                </a:solidFill>
                <a:latin typeface="Alibaba PuHuiTi R" pitchFamily="18" charset="-122"/>
                <a:ea typeface="Alibaba PuHuiTi R"/>
                <a:cs typeface="Alibaba PuHuiTi R" pitchFamily="18" charset="-122"/>
              </a:rPr>
              <a:t>客户端登录仅适用手机验证码登录</a:t>
            </a:r>
            <a:endParaRPr lang="en-US" altLang="zh-CN" sz="1400" dirty="0">
              <a:solidFill>
                <a:srgbClr val="C00000"/>
              </a:solidFill>
              <a:latin typeface="Alibaba PuHuiTi R" pitchFamily="18" charset="-122"/>
              <a:ea typeface="Alibaba PuHuiTi R"/>
              <a:cs typeface="Alibaba PuHuiTi R" pitchFamily="18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44880" y="4704836"/>
            <a:ext cx="10302240" cy="1687171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44952" y="4777307"/>
            <a:ext cx="1053296" cy="300942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注意事项</a:t>
            </a:r>
            <a:endParaRPr kumimoji="1" lang="zh-CN" altLang="en-US" sz="1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9" grpId="0" animBg="1"/>
      <p:bldP spid="20" grpId="0"/>
      <p:bldP spid="21" grpId="0" animBg="1"/>
      <p:bldP spid="2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5126584" y="1436556"/>
            <a:ext cx="6368730" cy="4710244"/>
          </a:xfrm>
        </p:spPr>
        <p:txBody>
          <a:bodyPr/>
          <a:lstStyle/>
          <a:p>
            <a:r>
              <a:rPr lang="en-US" altLang="zh-CN"/>
              <a:t>APP</a:t>
            </a:r>
            <a:r>
              <a:rPr lang="zh-CN" altLang="en-US"/>
              <a:t>开发中，服务端如何完成用户鉴权？</a:t>
            </a:r>
            <a:endParaRPr lang="en-US" altLang="zh-CN"/>
          </a:p>
          <a:p>
            <a:pPr lvl="1"/>
            <a:r>
              <a:rPr lang="zh-CN" altLang="en-US" b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答案：基于</a:t>
            </a:r>
            <a:r>
              <a:rPr lang="en-US" altLang="zh-CN" b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token</a:t>
            </a:r>
            <a:r>
              <a:rPr lang="zh-CN" altLang="en-US" b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的用户认证，使用</a:t>
            </a:r>
            <a:r>
              <a:rPr lang="en-US" altLang="zh-CN" b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token</a:t>
            </a:r>
            <a:r>
              <a:rPr lang="zh-CN" altLang="en-US" b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完成用户鉴权</a:t>
            </a:r>
            <a:endParaRPr lang="en-US" altLang="zh-CN" b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/>
              <a:t>分布式系统中如何，保存用户信息？</a:t>
            </a:r>
            <a:endParaRPr lang="en-US" altLang="zh-CN"/>
          </a:p>
          <a:p>
            <a:pPr lvl="1"/>
            <a:r>
              <a:rPr lang="zh-CN" altLang="en-US" b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答案：用户信息隐藏到</a:t>
            </a:r>
            <a:r>
              <a:rPr lang="en-US" altLang="zh-CN" b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token</a:t>
            </a:r>
            <a:r>
              <a:rPr lang="zh-CN" altLang="en-US" b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信息中传递</a:t>
            </a:r>
            <a:endParaRPr lang="zh-CN" altLang="en-US" b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用户登录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用户登录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JWT-</a:t>
            </a:r>
            <a:r>
              <a:rPr lang="zh-CN" altLang="en-US"/>
              <a:t>概述</a:t>
            </a:r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866191" y="1698344"/>
            <a:ext cx="10125269" cy="4219575"/>
          </a:xfrm>
        </p:spPr>
        <p:txBody>
          <a:bodyPr/>
          <a:lstStyle/>
          <a:p>
            <a:r>
              <a:rPr lang="en-US" altLang="zh-CN"/>
              <a:t>    JSON Web token</a:t>
            </a:r>
            <a:r>
              <a:rPr lang="zh-CN" altLang="en-US"/>
              <a:t>简称</a:t>
            </a:r>
            <a:r>
              <a:rPr lang="en-US" altLang="zh-CN"/>
              <a:t>JWT</a:t>
            </a:r>
            <a:r>
              <a:rPr lang="zh-CN" altLang="en-US"/>
              <a:t>， 是用于对应用程序上的用户进行身份验证的标记。也就是说</a:t>
            </a:r>
            <a:r>
              <a:rPr lang="en-US" altLang="zh-CN"/>
              <a:t>, </a:t>
            </a:r>
            <a:r>
              <a:rPr lang="zh-CN" altLang="en-US"/>
              <a:t>使用 </a:t>
            </a:r>
            <a:r>
              <a:rPr lang="en-US" altLang="zh-CN"/>
              <a:t>JWTS </a:t>
            </a:r>
            <a:r>
              <a:rPr lang="zh-CN" altLang="en-US"/>
              <a:t>的应用程序不再需要保存有关其用户的 </a:t>
            </a:r>
            <a:r>
              <a:rPr lang="en-US" altLang="zh-CN"/>
              <a:t>cookie </a:t>
            </a:r>
            <a:r>
              <a:rPr lang="zh-CN" altLang="en-US"/>
              <a:t>或其他</a:t>
            </a:r>
            <a:r>
              <a:rPr lang="en-US" altLang="zh-CN"/>
              <a:t>session</a:t>
            </a:r>
            <a:r>
              <a:rPr lang="zh-CN" altLang="en-US"/>
              <a:t>数据。此特性便于可伸缩性</a:t>
            </a:r>
            <a:r>
              <a:rPr lang="en-US" altLang="zh-CN"/>
              <a:t>, </a:t>
            </a:r>
            <a:r>
              <a:rPr lang="zh-CN" altLang="en-US"/>
              <a:t>同时保证应用程序的安全。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探花交友项目功能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项目亮点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9845675" cy="4219575"/>
          </a:xfrm>
        </p:spPr>
        <p:txBody>
          <a:bodyPr/>
          <a:lstStyle/>
          <a:p>
            <a:r>
              <a:rPr lang="en-US" altLang="zh-CN" b="1"/>
              <a:t>       </a:t>
            </a:r>
            <a:r>
              <a:rPr lang="zh-CN" altLang="en-US"/>
              <a:t>在线社交是互联网时代的产物，已成为互联网用户的基础需求之一。移动互联网自</a:t>
            </a:r>
            <a:r>
              <a:rPr lang="en-US" altLang="zh-CN"/>
              <a:t>2003</a:t>
            </a:r>
            <a:r>
              <a:rPr lang="zh-CN" altLang="en-US"/>
              <a:t>年起快速发展，促使在线社交逐渐从</a:t>
            </a:r>
            <a:r>
              <a:rPr lang="en-US" altLang="zh-CN"/>
              <a:t>PC</a:t>
            </a:r>
            <a:r>
              <a:rPr lang="zh-CN" altLang="en-US"/>
              <a:t>端转移至移动端。探花交友项目定位于陌生人交友市场。涵盖附近的人，即时通信，左滑右滑，测试灵魂等功能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950098" y="2976465"/>
            <a:ext cx="9050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76230" y="2774776"/>
            <a:ext cx="4040586" cy="349967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799" y="2868647"/>
            <a:ext cx="5505352" cy="375256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134437" y="3663299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>
                <a:solidFill>
                  <a:srgbClr val="FF0000"/>
                </a:solidFill>
                <a:ea typeface="阿里巴巴普惠体" panose="00020600040101010101"/>
              </a:rPr>
              <a:t>用户群体较大，业务成熟完整</a:t>
            </a:r>
            <a:endParaRPr lang="zh-CN" altLang="en-US" sz="1400" b="1">
              <a:solidFill>
                <a:srgbClr val="FF0000"/>
              </a:solidFill>
              <a:ea typeface="阿里巴巴普惠体" panose="00020600040101010101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134437" y="4096217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>
                <a:solidFill>
                  <a:srgbClr val="FF0000"/>
                </a:solidFill>
                <a:ea typeface="阿里巴巴普惠体" panose="00020600040101010101"/>
              </a:rPr>
              <a:t>用户需求旺盛，保证学以致用</a:t>
            </a:r>
            <a:endParaRPr lang="zh-CN" altLang="en-US" sz="1400" b="1">
              <a:solidFill>
                <a:srgbClr val="FF0000"/>
              </a:solidFill>
              <a:ea typeface="阿里巴巴普惠体" panose="00020600040101010101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1" y="1646134"/>
            <a:ext cx="10749598" cy="167845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/>
              <a:t>JWT</a:t>
            </a:r>
            <a:r>
              <a:rPr lang="zh-CN" altLang="en-US"/>
              <a:t>就是一个字符串，经过加密处理与校验处理的字符串，形式为：</a:t>
            </a:r>
            <a:r>
              <a:rPr lang="en-US" altLang="zh-CN"/>
              <a:t>A.B.C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/>
              <a:t>A</a:t>
            </a:r>
            <a:r>
              <a:rPr lang="zh-CN" altLang="en-US"/>
              <a:t>由</a:t>
            </a:r>
            <a:r>
              <a:rPr lang="en-US" altLang="zh-CN"/>
              <a:t>JWT</a:t>
            </a:r>
            <a:r>
              <a:rPr lang="zh-CN" altLang="en-US"/>
              <a:t>头部信息</a:t>
            </a:r>
            <a:r>
              <a:rPr lang="en-US" altLang="zh-CN"/>
              <a:t>header</a:t>
            </a:r>
            <a:r>
              <a:rPr lang="zh-CN" altLang="en-US"/>
              <a:t>加密得到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/>
              <a:t>B</a:t>
            </a:r>
            <a:r>
              <a:rPr lang="zh-CN" altLang="en-US"/>
              <a:t>由</a:t>
            </a:r>
            <a:r>
              <a:rPr lang="en-US" altLang="zh-CN"/>
              <a:t>JWT</a:t>
            </a:r>
            <a:r>
              <a:rPr lang="zh-CN" altLang="en-US"/>
              <a:t>用到的身份验证信息</a:t>
            </a:r>
            <a:r>
              <a:rPr lang="en-US" altLang="zh-CN"/>
              <a:t>json</a:t>
            </a:r>
            <a:r>
              <a:rPr lang="zh-CN" altLang="en-US"/>
              <a:t>数据加密得到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/>
              <a:t>C</a:t>
            </a:r>
            <a:r>
              <a:rPr lang="zh-CN" altLang="en-US"/>
              <a:t>由</a:t>
            </a:r>
            <a:r>
              <a:rPr lang="en-US" altLang="zh-CN"/>
              <a:t>A</a:t>
            </a:r>
            <a:r>
              <a:rPr lang="zh-CN" altLang="en-US"/>
              <a:t>和</a:t>
            </a:r>
            <a:r>
              <a:rPr lang="en-US" altLang="zh-CN"/>
              <a:t>B</a:t>
            </a:r>
            <a:r>
              <a:rPr lang="zh-CN" altLang="en-US"/>
              <a:t>加密得到，是校验部分</a:t>
            </a:r>
            <a:endParaRPr lang="zh-CN" altLang="en-US"/>
          </a:p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用户登录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JWT-</a:t>
            </a:r>
            <a:r>
              <a:rPr lang="zh-CN" altLang="en-US"/>
              <a:t>内部结构</a:t>
            </a:r>
            <a:endParaRPr lang="zh-CN" altLang="en-US"/>
          </a:p>
        </p:txBody>
      </p:sp>
      <p:cxnSp>
        <p:nvCxnSpPr>
          <p:cNvPr id="38" name="连接符: 肘形 37"/>
          <p:cNvCxnSpPr/>
          <p:nvPr/>
        </p:nvCxnSpPr>
        <p:spPr>
          <a:xfrm rot="10800000" flipH="1">
            <a:off x="819539" y="4717413"/>
            <a:ext cx="2466586" cy="12700"/>
          </a:xfrm>
          <a:prstGeom prst="bentConnector5">
            <a:avLst>
              <a:gd name="adj1" fmla="val 386"/>
              <a:gd name="adj2" fmla="val 4094157"/>
              <a:gd name="adj3" fmla="val 99614"/>
            </a:avLst>
          </a:prstGeom>
          <a:ln w="19050">
            <a:solidFill>
              <a:srgbClr val="51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连接符: 肘形 45"/>
          <p:cNvCxnSpPr/>
          <p:nvPr/>
        </p:nvCxnSpPr>
        <p:spPr>
          <a:xfrm rot="10800000" flipH="1">
            <a:off x="3438525" y="5010543"/>
            <a:ext cx="4667250" cy="12700"/>
          </a:xfrm>
          <a:prstGeom prst="bentConnector5">
            <a:avLst>
              <a:gd name="adj1" fmla="val 0"/>
              <a:gd name="adj2" fmla="val -8730843"/>
              <a:gd name="adj3" fmla="val 100204"/>
            </a:avLst>
          </a:prstGeom>
          <a:ln w="19050">
            <a:solidFill>
              <a:srgbClr val="51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连接符: 肘形 50"/>
          <p:cNvCxnSpPr/>
          <p:nvPr/>
        </p:nvCxnSpPr>
        <p:spPr>
          <a:xfrm rot="10800000" flipH="1">
            <a:off x="8210743" y="4755245"/>
            <a:ext cx="3021953" cy="12700"/>
          </a:xfrm>
          <a:prstGeom prst="bentConnector5">
            <a:avLst>
              <a:gd name="adj1" fmla="val 0"/>
              <a:gd name="adj2" fmla="val 5318646"/>
              <a:gd name="adj3" fmla="val 99685"/>
            </a:avLst>
          </a:prstGeom>
          <a:ln w="19050">
            <a:solidFill>
              <a:srgbClr val="51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3"/>
          <p:cNvSpPr txBox="1"/>
          <p:nvPr/>
        </p:nvSpPr>
        <p:spPr>
          <a:xfrm>
            <a:off x="731521" y="4733544"/>
            <a:ext cx="10597823" cy="553998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000" b="1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000" b="1">
                <a:solidFill>
                  <a:srgbClr val="C00000"/>
                </a:solidFill>
                <a:latin typeface="Consolas" panose="020B0609020204030204" pitchFamily="49" charset="0"/>
              </a:rPr>
              <a:t>eyJhbGciOiJIUzI1NiIsInR5cCI6IkpXVCJ9.</a:t>
            </a:r>
            <a:r>
              <a:rPr lang="zh-CN" altLang="zh-CN" sz="1000" b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eyJzdWIiOiIxMjM0NTY3ODkwIiwibmFtZSI6IkpvaG4gRG9lIiwiYWRtaW4iOnRydWV9</a:t>
            </a:r>
            <a:r>
              <a:rPr lang="zh-CN" altLang="zh-CN" sz="1000" b="1">
                <a:solidFill>
                  <a:srgbClr val="C00000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000" b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TJVA95OrM7E2cBab30RMHrHDcEfxjoYZgeFONFh7HgQ</a:t>
            </a:r>
            <a:endParaRPr lang="en-US" altLang="zh-CN" sz="1000" b="1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000" b="1">
                <a:solidFill>
                  <a:srgbClr val="C00000"/>
                </a:solidFill>
              </a:rPr>
              <a:t> </a:t>
            </a:r>
            <a:endParaRPr lang="zh-CN" altLang="zh-CN" sz="1000" b="1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sp>
        <p:nvSpPr>
          <p:cNvPr id="58" name="文本占位符 1"/>
          <p:cNvSpPr txBox="1"/>
          <p:nvPr/>
        </p:nvSpPr>
        <p:spPr>
          <a:xfrm>
            <a:off x="4693395" y="4232043"/>
            <a:ext cx="1996654" cy="461651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/>
              <a:t>JSON Web Token</a:t>
            </a:r>
            <a:endParaRPr lang="en-US" altLang="zh-CN"/>
          </a:p>
        </p:txBody>
      </p:sp>
      <p:sp>
        <p:nvSpPr>
          <p:cNvPr id="62" name="文本占位符 1"/>
          <p:cNvSpPr txBox="1"/>
          <p:nvPr/>
        </p:nvSpPr>
        <p:spPr>
          <a:xfrm>
            <a:off x="752058" y="3770392"/>
            <a:ext cx="1996654" cy="461651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/>
              <a:t>HEADER</a:t>
            </a:r>
            <a:endParaRPr lang="en-US" altLang="zh-CN"/>
          </a:p>
        </p:txBody>
      </p:sp>
      <p:sp>
        <p:nvSpPr>
          <p:cNvPr id="63" name="文本占位符 1"/>
          <p:cNvSpPr txBox="1"/>
          <p:nvPr/>
        </p:nvSpPr>
        <p:spPr>
          <a:xfrm>
            <a:off x="3366330" y="6152160"/>
            <a:ext cx="1996654" cy="461651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/>
              <a:t>PAYLOAD</a:t>
            </a:r>
            <a:endParaRPr lang="en-US" altLang="zh-CN"/>
          </a:p>
        </p:txBody>
      </p:sp>
      <p:sp>
        <p:nvSpPr>
          <p:cNvPr id="64" name="文本占位符 1"/>
          <p:cNvSpPr txBox="1"/>
          <p:nvPr/>
        </p:nvSpPr>
        <p:spPr>
          <a:xfrm>
            <a:off x="8105775" y="3658415"/>
            <a:ext cx="1996654" cy="461651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/>
              <a:t>SIGNATURE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8" grpId="0"/>
      <p:bldP spid="62" grpId="0"/>
      <p:bldP spid="63" grpId="0"/>
      <p:bldP spid="6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用户登录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JWT-</a:t>
            </a:r>
            <a:r>
              <a:rPr lang="zh-CN" altLang="en-US"/>
              <a:t>鉴权流程</a:t>
            </a:r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031258" y="3159056"/>
            <a:ext cx="558266" cy="1405109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ea typeface="阿里巴巴普惠体" panose="00020600040101010101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031258" y="4986045"/>
            <a:ext cx="558261" cy="1473966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rgbClr val="7030A0"/>
              </a:solidFill>
              <a:ea typeface="阿里巴巴普惠体" panose="00020600040101010101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085358" y="3159056"/>
            <a:ext cx="458754" cy="1405109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ea typeface="阿里巴巴普惠体" panose="00020600040101010101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085360" y="4986046"/>
            <a:ext cx="458754" cy="1460628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rgbClr val="7030A0"/>
              </a:solidFill>
              <a:ea typeface="阿里巴巴普惠体" panose="00020600040101010101"/>
            </a:endParaRPr>
          </a:p>
        </p:txBody>
      </p:sp>
      <p:cxnSp>
        <p:nvCxnSpPr>
          <p:cNvPr id="59" name="直接箭头连接符 58"/>
          <p:cNvCxnSpPr/>
          <p:nvPr/>
        </p:nvCxnSpPr>
        <p:spPr>
          <a:xfrm>
            <a:off x="3589519" y="3494882"/>
            <a:ext cx="4495839" cy="0"/>
          </a:xfrm>
          <a:prstGeom prst="straightConnector1">
            <a:avLst/>
          </a:prstGeom>
          <a:ln w="19050">
            <a:solidFill>
              <a:srgbClr val="4950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/>
          <p:nvPr/>
        </p:nvCxnSpPr>
        <p:spPr>
          <a:xfrm flipH="1">
            <a:off x="3589519" y="4232000"/>
            <a:ext cx="4495839" cy="0"/>
          </a:xfrm>
          <a:prstGeom prst="straightConnector1">
            <a:avLst/>
          </a:prstGeom>
          <a:ln w="19050">
            <a:solidFill>
              <a:srgbClr val="4950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/>
          <p:nvPr/>
        </p:nvCxnSpPr>
        <p:spPr>
          <a:xfrm>
            <a:off x="3589519" y="5314351"/>
            <a:ext cx="4495839" cy="0"/>
          </a:xfrm>
          <a:prstGeom prst="straightConnector1">
            <a:avLst/>
          </a:prstGeom>
          <a:ln w="19050">
            <a:solidFill>
              <a:srgbClr val="4950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 flipH="1">
            <a:off x="3656409" y="6004816"/>
            <a:ext cx="4428949" cy="0"/>
          </a:xfrm>
          <a:prstGeom prst="straightConnector1">
            <a:avLst/>
          </a:prstGeom>
          <a:ln w="19050">
            <a:solidFill>
              <a:srgbClr val="4950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3112691" y="3378486"/>
            <a:ext cx="4246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>
                <a:solidFill>
                  <a:schemeClr val="bg1"/>
                </a:solidFill>
                <a:ea typeface="阿里巴巴普惠体" panose="00020600040101010101"/>
              </a:rPr>
              <a:t>用</a:t>
            </a:r>
            <a:endParaRPr lang="en-US" altLang="zh-CN" sz="1400" b="1">
              <a:solidFill>
                <a:schemeClr val="bg1"/>
              </a:solidFill>
              <a:ea typeface="阿里巴巴普惠体" panose="00020600040101010101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>
                <a:solidFill>
                  <a:schemeClr val="bg1"/>
                </a:solidFill>
                <a:ea typeface="阿里巴巴普惠体" panose="00020600040101010101"/>
              </a:rPr>
              <a:t>户</a:t>
            </a:r>
            <a:endParaRPr lang="en-US" altLang="zh-CN" sz="1400" b="1">
              <a:solidFill>
                <a:schemeClr val="bg1"/>
              </a:solidFill>
              <a:ea typeface="阿里巴巴普惠体" panose="00020600040101010101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>
                <a:solidFill>
                  <a:schemeClr val="bg1"/>
                </a:solidFill>
                <a:ea typeface="阿里巴巴普惠体" panose="00020600040101010101"/>
              </a:rPr>
              <a:t>登</a:t>
            </a:r>
            <a:endParaRPr lang="en-US" altLang="zh-CN" sz="1400" b="1">
              <a:solidFill>
                <a:schemeClr val="bg1"/>
              </a:solidFill>
              <a:ea typeface="阿里巴巴普惠体" panose="00020600040101010101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>
                <a:solidFill>
                  <a:schemeClr val="bg1"/>
                </a:solidFill>
                <a:ea typeface="阿里巴巴普惠体" panose="00020600040101010101"/>
              </a:rPr>
              <a:t>录</a:t>
            </a:r>
            <a:endParaRPr lang="zh-CN" altLang="en-US" sz="1400" b="1">
              <a:solidFill>
                <a:schemeClr val="bg1"/>
              </a:solidFill>
              <a:ea typeface="阿里巴巴普惠体" panose="00020600040101010101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3109872" y="5075016"/>
            <a:ext cx="36420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>
                <a:solidFill>
                  <a:schemeClr val="bg1"/>
                </a:solidFill>
                <a:ea typeface="阿里巴巴普惠体" panose="00020600040101010101"/>
              </a:rPr>
              <a:t>访</a:t>
            </a:r>
            <a:endParaRPr lang="en-US" altLang="zh-CN" sz="1400" b="1">
              <a:solidFill>
                <a:schemeClr val="bg1"/>
              </a:solidFill>
              <a:ea typeface="阿里巴巴普惠体" panose="00020600040101010101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>
                <a:solidFill>
                  <a:schemeClr val="bg1"/>
                </a:solidFill>
                <a:ea typeface="阿里巴巴普惠体" panose="00020600040101010101"/>
              </a:rPr>
              <a:t>问</a:t>
            </a:r>
            <a:endParaRPr lang="en-US" altLang="zh-CN" sz="1400" b="1">
              <a:solidFill>
                <a:schemeClr val="bg1"/>
              </a:solidFill>
              <a:ea typeface="阿里巴巴普惠体" panose="00020600040101010101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>
                <a:solidFill>
                  <a:schemeClr val="bg1"/>
                </a:solidFill>
                <a:ea typeface="阿里巴巴普惠体" panose="00020600040101010101"/>
              </a:rPr>
              <a:t>其</a:t>
            </a:r>
            <a:endParaRPr lang="en-US" altLang="zh-CN" sz="1400" b="1">
              <a:solidFill>
                <a:schemeClr val="bg1"/>
              </a:solidFill>
              <a:ea typeface="阿里巴巴普惠体" panose="00020600040101010101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>
                <a:solidFill>
                  <a:schemeClr val="bg1"/>
                </a:solidFill>
                <a:ea typeface="阿里巴巴普惠体" panose="00020600040101010101"/>
              </a:rPr>
              <a:t>他</a:t>
            </a:r>
            <a:endParaRPr lang="en-US" altLang="zh-CN" sz="1400" b="1">
              <a:solidFill>
                <a:schemeClr val="bg1"/>
              </a:solidFill>
              <a:ea typeface="阿里巴巴普惠体" panose="00020600040101010101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>
                <a:solidFill>
                  <a:schemeClr val="bg1"/>
                </a:solidFill>
                <a:ea typeface="阿里巴巴普惠体" panose="00020600040101010101"/>
              </a:rPr>
              <a:t>接</a:t>
            </a:r>
            <a:endParaRPr lang="en-US" altLang="zh-CN" sz="1400" b="1">
              <a:solidFill>
                <a:schemeClr val="bg1"/>
              </a:solidFill>
              <a:ea typeface="阿里巴巴普惠体" panose="00020600040101010101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>
                <a:solidFill>
                  <a:schemeClr val="bg1"/>
                </a:solidFill>
                <a:ea typeface="阿里巴巴普惠体" panose="00020600040101010101"/>
              </a:rPr>
              <a:t>口</a:t>
            </a:r>
            <a:endParaRPr lang="zh-CN" altLang="en-US" sz="1400" b="1">
              <a:solidFill>
                <a:schemeClr val="bg1"/>
              </a:solidFill>
              <a:ea typeface="阿里巴巴普惠体" panose="00020600040101010101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4438872" y="5005877"/>
            <a:ext cx="21900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515151"/>
                </a:solidFill>
                <a:ea typeface="阿里巴巴普惠体" panose="00020600040101010101"/>
              </a:rPr>
              <a:t>发送访问受保护的</a:t>
            </a:r>
            <a:r>
              <a:rPr lang="en-US" altLang="zh-CN" sz="1400">
                <a:solidFill>
                  <a:srgbClr val="515151"/>
                </a:solidFill>
                <a:ea typeface="阿里巴巴普惠体" panose="00020600040101010101"/>
              </a:rPr>
              <a:t>API</a:t>
            </a:r>
            <a:r>
              <a:rPr lang="zh-CN" altLang="en-US" sz="1400">
                <a:solidFill>
                  <a:srgbClr val="515151"/>
                </a:solidFill>
                <a:ea typeface="阿里巴巴普惠体" panose="00020600040101010101"/>
              </a:rPr>
              <a:t>请求</a:t>
            </a:r>
            <a:endParaRPr lang="zh-CN" altLang="en-US" sz="1400">
              <a:solidFill>
                <a:srgbClr val="515151"/>
              </a:solidFill>
              <a:ea typeface="阿里巴巴普惠体" panose="00020600040101010101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438872" y="5381758"/>
            <a:ext cx="3428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515151"/>
                </a:solidFill>
                <a:ea typeface="阿里巴巴普惠体" panose="00020600040101010101"/>
              </a:rPr>
              <a:t>请求</a:t>
            </a:r>
            <a:r>
              <a:rPr lang="en-US" altLang="zh-CN" sz="1400" err="1">
                <a:solidFill>
                  <a:srgbClr val="515151"/>
                </a:solidFill>
                <a:ea typeface="阿里巴巴普惠体" panose="00020600040101010101"/>
              </a:rPr>
              <a:t>Authorzation</a:t>
            </a:r>
            <a:r>
              <a:rPr lang="en-US" altLang="zh-CN" sz="1400">
                <a:solidFill>
                  <a:srgbClr val="515151"/>
                </a:solidFill>
                <a:ea typeface="阿里巴巴普惠体" panose="00020600040101010101"/>
              </a:rPr>
              <a:t> Header</a:t>
            </a:r>
            <a:r>
              <a:rPr lang="zh-CN" altLang="en-US" sz="1400">
                <a:solidFill>
                  <a:srgbClr val="515151"/>
                </a:solidFill>
                <a:ea typeface="阿里巴巴普惠体" panose="00020600040101010101"/>
              </a:rPr>
              <a:t>中添加</a:t>
            </a:r>
            <a:r>
              <a:rPr lang="en-US" altLang="zh-CN" sz="1400">
                <a:solidFill>
                  <a:srgbClr val="515151"/>
                </a:solidFill>
                <a:ea typeface="阿里巴巴普惠体" panose="00020600040101010101"/>
              </a:rPr>
              <a:t>token</a:t>
            </a:r>
            <a:r>
              <a:rPr lang="zh-CN" altLang="en-US" sz="1400">
                <a:solidFill>
                  <a:srgbClr val="515151"/>
                </a:solidFill>
                <a:ea typeface="阿里巴巴普惠体" panose="00020600040101010101"/>
              </a:rPr>
              <a:t>信息</a:t>
            </a:r>
            <a:endParaRPr lang="zh-CN" altLang="en-US" sz="1400">
              <a:solidFill>
                <a:srgbClr val="515151"/>
              </a:solidFill>
              <a:ea typeface="阿里巴巴普惠体" panose="00020600040101010101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438872" y="6057838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515151"/>
                </a:solidFill>
                <a:ea typeface="阿里巴巴普惠体" panose="00020600040101010101"/>
              </a:rPr>
              <a:t>返回响应</a:t>
            </a:r>
            <a:endParaRPr lang="zh-CN" altLang="en-US" sz="1400">
              <a:solidFill>
                <a:srgbClr val="515151"/>
              </a:solidFill>
              <a:ea typeface="阿里巴巴普惠体" panose="00020600040101010101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5041331" y="3204282"/>
            <a:ext cx="1242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515151"/>
                </a:solidFill>
                <a:ea typeface="阿里巴巴普惠体" panose="00020600040101010101"/>
              </a:rPr>
              <a:t>发送登录请求</a:t>
            </a:r>
            <a:endParaRPr lang="zh-CN" altLang="en-US" sz="1400">
              <a:solidFill>
                <a:srgbClr val="515151"/>
              </a:solidFill>
              <a:ea typeface="阿里巴巴普惠体" panose="00020600040101010101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995495" y="3953916"/>
            <a:ext cx="1873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rgbClr val="515151"/>
                </a:solidFill>
                <a:ea typeface="阿里巴巴普惠体" panose="00020600040101010101"/>
              </a:rPr>
              <a:t> </a:t>
            </a:r>
            <a:r>
              <a:rPr lang="zh-CN" altLang="en-US" sz="1400">
                <a:solidFill>
                  <a:srgbClr val="515151"/>
                </a:solidFill>
                <a:ea typeface="阿里巴巴普惠体" panose="00020600040101010101"/>
              </a:rPr>
              <a:t>生成</a:t>
            </a:r>
            <a:r>
              <a:rPr lang="en-US" altLang="zh-CN" sz="1400">
                <a:solidFill>
                  <a:srgbClr val="515151"/>
                </a:solidFill>
                <a:ea typeface="阿里巴巴普惠体" panose="00020600040101010101"/>
              </a:rPr>
              <a:t>token</a:t>
            </a:r>
            <a:r>
              <a:rPr lang="zh-CN" altLang="en-US" sz="1400">
                <a:solidFill>
                  <a:srgbClr val="515151"/>
                </a:solidFill>
                <a:ea typeface="阿里巴巴普惠体" panose="00020600040101010101"/>
              </a:rPr>
              <a:t>响应给</a:t>
            </a:r>
            <a:r>
              <a:rPr lang="zh-CN" altLang="en-US" sz="1400">
                <a:solidFill>
                  <a:srgbClr val="49504F"/>
                </a:solidFill>
                <a:ea typeface="阿里巴巴普惠体" panose="00020600040101010101"/>
              </a:rPr>
              <a:t>用户</a:t>
            </a:r>
            <a:endParaRPr lang="zh-CN" altLang="en-US" sz="1400">
              <a:solidFill>
                <a:srgbClr val="49504F"/>
              </a:solidFill>
              <a:ea typeface="阿里巴巴普惠体" panose="00020600040101010101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2784502" y="4633555"/>
            <a:ext cx="1505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515151"/>
                </a:solidFill>
                <a:ea typeface="阿里巴巴普惠体" panose="00020600040101010101"/>
              </a:rPr>
              <a:t>记录</a:t>
            </a:r>
            <a:r>
              <a:rPr lang="en-US" altLang="zh-CN" sz="1400">
                <a:solidFill>
                  <a:srgbClr val="515151"/>
                </a:solidFill>
                <a:ea typeface="阿里巴巴普惠体" panose="00020600040101010101"/>
              </a:rPr>
              <a:t>token</a:t>
            </a:r>
            <a:r>
              <a:rPr lang="zh-CN" altLang="en-US" sz="1400">
                <a:solidFill>
                  <a:srgbClr val="515151"/>
                </a:solidFill>
                <a:ea typeface="阿里巴巴普惠体" panose="00020600040101010101"/>
              </a:rPr>
              <a:t>到本地</a:t>
            </a:r>
            <a:endParaRPr lang="zh-CN" altLang="en-US" sz="1400">
              <a:solidFill>
                <a:srgbClr val="515151"/>
              </a:solidFill>
              <a:ea typeface="阿里巴巴普惠体" panose="00020600040101010101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9255512" y="3593930"/>
            <a:ext cx="13193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515151"/>
                </a:solidFill>
                <a:ea typeface="阿里巴巴普惠体" panose="00020600040101010101"/>
              </a:rPr>
              <a:t>登录成功</a:t>
            </a:r>
            <a:endParaRPr lang="en-US" altLang="zh-CN" sz="1400">
              <a:solidFill>
                <a:srgbClr val="515151"/>
              </a:solidFill>
              <a:ea typeface="阿里巴巴普惠体" panose="00020600040101010101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515151"/>
                </a:solidFill>
                <a:ea typeface="阿里巴巴普惠体" panose="00020600040101010101"/>
              </a:rPr>
              <a:t>创建</a:t>
            </a:r>
            <a:r>
              <a:rPr lang="en-US" altLang="zh-CN" sz="1400">
                <a:solidFill>
                  <a:srgbClr val="515151"/>
                </a:solidFill>
                <a:ea typeface="阿里巴巴普惠体" panose="00020600040101010101"/>
              </a:rPr>
              <a:t>JWT token</a:t>
            </a:r>
            <a:endParaRPr lang="zh-CN" altLang="en-US" sz="1400">
              <a:solidFill>
                <a:srgbClr val="515151"/>
              </a:solidFill>
              <a:ea typeface="阿里巴巴普惠体" panose="00020600040101010101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9246103" y="5220176"/>
            <a:ext cx="1656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515151"/>
                </a:solidFill>
                <a:ea typeface="阿里巴巴普惠体" panose="00020600040101010101"/>
              </a:rPr>
              <a:t>校验</a:t>
            </a:r>
            <a:r>
              <a:rPr lang="en-US" altLang="zh-CN" sz="1400">
                <a:solidFill>
                  <a:srgbClr val="515151"/>
                </a:solidFill>
                <a:ea typeface="阿里巴巴普惠体" panose="00020600040101010101"/>
              </a:rPr>
              <a:t>token</a:t>
            </a:r>
            <a:r>
              <a:rPr lang="zh-CN" altLang="en-US" sz="1400">
                <a:solidFill>
                  <a:srgbClr val="515151"/>
                </a:solidFill>
                <a:ea typeface="阿里巴巴普惠体" panose="00020600040101010101"/>
              </a:rPr>
              <a:t>合法性，</a:t>
            </a:r>
            <a:endParaRPr lang="en-US" altLang="zh-CN" sz="1400">
              <a:solidFill>
                <a:srgbClr val="515151"/>
              </a:solidFill>
              <a:ea typeface="阿里巴巴普惠体" panose="00020600040101010101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515151"/>
                </a:solidFill>
                <a:ea typeface="阿里巴巴普惠体" panose="00020600040101010101"/>
              </a:rPr>
              <a:t>通过</a:t>
            </a:r>
            <a:r>
              <a:rPr lang="en-US" altLang="zh-CN" sz="1400">
                <a:solidFill>
                  <a:srgbClr val="515151"/>
                </a:solidFill>
                <a:ea typeface="阿里巴巴普惠体" panose="00020600040101010101"/>
              </a:rPr>
              <a:t>token</a:t>
            </a:r>
            <a:r>
              <a:rPr lang="zh-CN" altLang="en-US" sz="1400">
                <a:solidFill>
                  <a:srgbClr val="515151"/>
                </a:solidFill>
                <a:ea typeface="阿里巴巴普惠体" panose="00020600040101010101"/>
              </a:rPr>
              <a:t>获取信息</a:t>
            </a:r>
            <a:endParaRPr lang="zh-CN" altLang="en-US" sz="1400">
              <a:solidFill>
                <a:srgbClr val="515151"/>
              </a:solidFill>
              <a:ea typeface="阿里巴巴普惠体" panose="00020600040101010101"/>
            </a:endParaRPr>
          </a:p>
        </p:txBody>
      </p:sp>
      <p:sp>
        <p:nvSpPr>
          <p:cNvPr id="100" name="任意多边形: 形状 99"/>
          <p:cNvSpPr/>
          <p:nvPr/>
        </p:nvSpPr>
        <p:spPr>
          <a:xfrm>
            <a:off x="8531158" y="3178832"/>
            <a:ext cx="440618" cy="1391055"/>
          </a:xfrm>
          <a:custGeom>
            <a:avLst/>
            <a:gdLst>
              <a:gd name="connsiteX0" fmla="*/ 0 w 19456"/>
              <a:gd name="connsiteY0" fmla="*/ 0 h 1391055"/>
              <a:gd name="connsiteX1" fmla="*/ 19456 w 19456"/>
              <a:gd name="connsiteY1" fmla="*/ 1391055 h 1391055"/>
              <a:gd name="connsiteX0-1" fmla="*/ 0 w 19456"/>
              <a:gd name="connsiteY0-2" fmla="*/ 0 h 1391055"/>
              <a:gd name="connsiteX1-3" fmla="*/ 19456 w 19456"/>
              <a:gd name="connsiteY1-4" fmla="*/ 1391055 h 1391055"/>
              <a:gd name="connsiteX0-5" fmla="*/ 0 w 428017"/>
              <a:gd name="connsiteY0-6" fmla="*/ 0 h 1391055"/>
              <a:gd name="connsiteX1-7" fmla="*/ 428017 w 428017"/>
              <a:gd name="connsiteY1-8" fmla="*/ 680936 h 1391055"/>
              <a:gd name="connsiteX2" fmla="*/ 19456 w 428017"/>
              <a:gd name="connsiteY2" fmla="*/ 1391055 h 1391055"/>
              <a:gd name="connsiteX0-9" fmla="*/ 0 w 449429"/>
              <a:gd name="connsiteY0-10" fmla="*/ 0 h 1391055"/>
              <a:gd name="connsiteX1-11" fmla="*/ 428017 w 449429"/>
              <a:gd name="connsiteY1-12" fmla="*/ 680936 h 1391055"/>
              <a:gd name="connsiteX2-13" fmla="*/ 19456 w 449429"/>
              <a:gd name="connsiteY2-14" fmla="*/ 1391055 h 1391055"/>
              <a:gd name="connsiteX0-15" fmla="*/ 0 w 436249"/>
              <a:gd name="connsiteY0-16" fmla="*/ 0 h 1391055"/>
              <a:gd name="connsiteX1-17" fmla="*/ 428017 w 436249"/>
              <a:gd name="connsiteY1-18" fmla="*/ 680936 h 1391055"/>
              <a:gd name="connsiteX2-19" fmla="*/ 19456 w 436249"/>
              <a:gd name="connsiteY2-20" fmla="*/ 1391055 h 1391055"/>
              <a:gd name="connsiteX0-21" fmla="*/ 0 w 461590"/>
              <a:gd name="connsiteY0-22" fmla="*/ 0 h 1391055"/>
              <a:gd name="connsiteX1-23" fmla="*/ 389107 w 461590"/>
              <a:gd name="connsiteY1-24" fmla="*/ 252919 h 1391055"/>
              <a:gd name="connsiteX2-25" fmla="*/ 428017 w 461590"/>
              <a:gd name="connsiteY2-26" fmla="*/ 680936 h 1391055"/>
              <a:gd name="connsiteX3" fmla="*/ 19456 w 461590"/>
              <a:gd name="connsiteY3" fmla="*/ 1391055 h 1391055"/>
              <a:gd name="connsiteX0-27" fmla="*/ 0 w 440618"/>
              <a:gd name="connsiteY0-28" fmla="*/ 0 h 1391055"/>
              <a:gd name="connsiteX1-29" fmla="*/ 389107 w 440618"/>
              <a:gd name="connsiteY1-30" fmla="*/ 252919 h 1391055"/>
              <a:gd name="connsiteX2-31" fmla="*/ 428017 w 440618"/>
              <a:gd name="connsiteY2-32" fmla="*/ 680936 h 1391055"/>
              <a:gd name="connsiteX3-33" fmla="*/ 311285 w 440618"/>
              <a:gd name="connsiteY3-34" fmla="*/ 924128 h 1391055"/>
              <a:gd name="connsiteX4" fmla="*/ 19456 w 440618"/>
              <a:gd name="connsiteY4" fmla="*/ 1391055 h 1391055"/>
              <a:gd name="connsiteX0-35" fmla="*/ 0 w 440618"/>
              <a:gd name="connsiteY0-36" fmla="*/ 0 h 1391055"/>
              <a:gd name="connsiteX1-37" fmla="*/ 389107 w 440618"/>
              <a:gd name="connsiteY1-38" fmla="*/ 252919 h 1391055"/>
              <a:gd name="connsiteX2-39" fmla="*/ 428017 w 440618"/>
              <a:gd name="connsiteY2-40" fmla="*/ 680936 h 1391055"/>
              <a:gd name="connsiteX3-41" fmla="*/ 311285 w 440618"/>
              <a:gd name="connsiteY3-42" fmla="*/ 924128 h 1391055"/>
              <a:gd name="connsiteX4-43" fmla="*/ 19456 w 440618"/>
              <a:gd name="connsiteY4-44" fmla="*/ 1391055 h 13910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13" y="connsiteY2-14"/>
              </a:cxn>
              <a:cxn ang="0">
                <a:pos x="connsiteX3-33" y="connsiteY3-34"/>
              </a:cxn>
              <a:cxn ang="0">
                <a:pos x="connsiteX4-43" y="connsiteY4-44"/>
              </a:cxn>
            </a:cxnLst>
            <a:rect l="l" t="t" r="r" b="b"/>
            <a:pathLst>
              <a:path w="440618" h="1391055">
                <a:moveTo>
                  <a:pt x="0" y="0"/>
                </a:moveTo>
                <a:cubicBezTo>
                  <a:pt x="37289" y="48638"/>
                  <a:pt x="317771" y="139430"/>
                  <a:pt x="389107" y="252919"/>
                </a:cubicBezTo>
                <a:cubicBezTo>
                  <a:pt x="460443" y="366408"/>
                  <a:pt x="440987" y="569068"/>
                  <a:pt x="428017" y="680936"/>
                </a:cubicBezTo>
                <a:cubicBezTo>
                  <a:pt x="415047" y="792804"/>
                  <a:pt x="379378" y="805775"/>
                  <a:pt x="311285" y="924128"/>
                </a:cubicBezTo>
                <a:cubicBezTo>
                  <a:pt x="243192" y="1042481"/>
                  <a:pt x="68094" y="1313234"/>
                  <a:pt x="19456" y="1391055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ea typeface="阿里巴巴普惠体" panose="00020600040101010101"/>
            </a:endParaRPr>
          </a:p>
        </p:txBody>
      </p:sp>
      <p:cxnSp>
        <p:nvCxnSpPr>
          <p:cNvPr id="102" name="连接符: 曲线 101"/>
          <p:cNvCxnSpPr>
            <a:stCxn id="100" idx="0"/>
            <a:endCxn id="100" idx="4"/>
          </p:cNvCxnSpPr>
          <p:nvPr/>
        </p:nvCxnSpPr>
        <p:spPr>
          <a:xfrm>
            <a:off x="8531158" y="3178832"/>
            <a:ext cx="19456" cy="1391055"/>
          </a:xfrm>
          <a:prstGeom prst="curvedConnector3">
            <a:avLst>
              <a:gd name="adj1" fmla="val 3439648"/>
            </a:avLst>
          </a:prstGeom>
          <a:ln w="19050">
            <a:solidFill>
              <a:srgbClr val="49504F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3" name="连接符: 曲线 102"/>
          <p:cNvCxnSpPr/>
          <p:nvPr/>
        </p:nvCxnSpPr>
        <p:spPr>
          <a:xfrm>
            <a:off x="8511702" y="5020832"/>
            <a:ext cx="19456" cy="1391055"/>
          </a:xfrm>
          <a:prstGeom prst="curvedConnector3">
            <a:avLst>
              <a:gd name="adj1" fmla="val 3439648"/>
            </a:avLst>
          </a:prstGeom>
          <a:ln w="19050">
            <a:solidFill>
              <a:srgbClr val="49504F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4" name="文本框 103"/>
          <p:cNvSpPr txBox="1"/>
          <p:nvPr/>
        </p:nvSpPr>
        <p:spPr>
          <a:xfrm>
            <a:off x="8133472" y="3354312"/>
            <a:ext cx="4246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>
                <a:solidFill>
                  <a:schemeClr val="bg1"/>
                </a:solidFill>
                <a:ea typeface="阿里巴巴普惠体" panose="00020600040101010101"/>
              </a:rPr>
              <a:t>用</a:t>
            </a:r>
            <a:endParaRPr lang="en-US" altLang="zh-CN" sz="1400" b="1">
              <a:solidFill>
                <a:schemeClr val="bg1"/>
              </a:solidFill>
              <a:ea typeface="阿里巴巴普惠体" panose="00020600040101010101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>
                <a:solidFill>
                  <a:schemeClr val="bg1"/>
                </a:solidFill>
                <a:ea typeface="阿里巴巴普惠体" panose="00020600040101010101"/>
              </a:rPr>
              <a:t>户</a:t>
            </a:r>
            <a:endParaRPr lang="en-US" altLang="zh-CN" sz="1400" b="1">
              <a:solidFill>
                <a:schemeClr val="bg1"/>
              </a:solidFill>
              <a:ea typeface="阿里巴巴普惠体" panose="00020600040101010101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>
                <a:solidFill>
                  <a:schemeClr val="bg1"/>
                </a:solidFill>
                <a:ea typeface="阿里巴巴普惠体" panose="00020600040101010101"/>
              </a:rPr>
              <a:t>登</a:t>
            </a:r>
            <a:endParaRPr lang="en-US" altLang="zh-CN" sz="1400" b="1">
              <a:solidFill>
                <a:schemeClr val="bg1"/>
              </a:solidFill>
              <a:ea typeface="阿里巴巴普惠体" panose="00020600040101010101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>
                <a:solidFill>
                  <a:schemeClr val="bg1"/>
                </a:solidFill>
                <a:ea typeface="阿里巴巴普惠体" panose="00020600040101010101"/>
              </a:rPr>
              <a:t>录</a:t>
            </a:r>
            <a:endParaRPr lang="zh-CN" altLang="en-US" sz="1400" b="1">
              <a:solidFill>
                <a:schemeClr val="bg1"/>
              </a:solidFill>
              <a:ea typeface="阿里巴巴普惠体" panose="00020600040101010101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8139318" y="5061678"/>
            <a:ext cx="36420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>
                <a:solidFill>
                  <a:schemeClr val="bg1"/>
                </a:solidFill>
                <a:ea typeface="阿里巴巴普惠体" panose="00020600040101010101"/>
              </a:rPr>
              <a:t>访</a:t>
            </a:r>
            <a:endParaRPr lang="en-US" altLang="zh-CN" sz="1400" b="1">
              <a:solidFill>
                <a:schemeClr val="bg1"/>
              </a:solidFill>
              <a:ea typeface="阿里巴巴普惠体" panose="00020600040101010101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>
                <a:solidFill>
                  <a:schemeClr val="bg1"/>
                </a:solidFill>
                <a:ea typeface="阿里巴巴普惠体" panose="00020600040101010101"/>
              </a:rPr>
              <a:t>问</a:t>
            </a:r>
            <a:endParaRPr lang="en-US" altLang="zh-CN" sz="1400" b="1">
              <a:solidFill>
                <a:schemeClr val="bg1"/>
              </a:solidFill>
              <a:ea typeface="阿里巴巴普惠体" panose="00020600040101010101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>
                <a:solidFill>
                  <a:schemeClr val="bg1"/>
                </a:solidFill>
                <a:ea typeface="阿里巴巴普惠体" panose="00020600040101010101"/>
              </a:rPr>
              <a:t>其</a:t>
            </a:r>
            <a:endParaRPr lang="en-US" altLang="zh-CN" sz="1400" b="1">
              <a:solidFill>
                <a:schemeClr val="bg1"/>
              </a:solidFill>
              <a:ea typeface="阿里巴巴普惠体" panose="00020600040101010101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>
                <a:solidFill>
                  <a:schemeClr val="bg1"/>
                </a:solidFill>
                <a:ea typeface="阿里巴巴普惠体" panose="00020600040101010101"/>
              </a:rPr>
              <a:t>他</a:t>
            </a:r>
            <a:endParaRPr lang="en-US" altLang="zh-CN" sz="1400" b="1">
              <a:solidFill>
                <a:schemeClr val="bg1"/>
              </a:solidFill>
              <a:ea typeface="阿里巴巴普惠体" panose="00020600040101010101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>
                <a:solidFill>
                  <a:schemeClr val="bg1"/>
                </a:solidFill>
                <a:ea typeface="阿里巴巴普惠体" panose="00020600040101010101"/>
              </a:rPr>
              <a:t>接</a:t>
            </a:r>
            <a:endParaRPr lang="en-US" altLang="zh-CN" sz="1400" b="1">
              <a:solidFill>
                <a:schemeClr val="bg1"/>
              </a:solidFill>
              <a:ea typeface="阿里巴巴普惠体" panose="00020600040101010101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>
                <a:solidFill>
                  <a:schemeClr val="bg1"/>
                </a:solidFill>
                <a:ea typeface="阿里巴巴普惠体" panose="00020600040101010101"/>
              </a:rPr>
              <a:t>口</a:t>
            </a:r>
            <a:endParaRPr lang="zh-CN" altLang="en-US" sz="1400" b="1">
              <a:solidFill>
                <a:schemeClr val="bg1"/>
              </a:solidFill>
              <a:ea typeface="阿里巴巴普惠体" panose="00020600040101010101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7837067" y="1737188"/>
            <a:ext cx="914400" cy="914400"/>
          </a:xfrm>
          <a:prstGeom prst="ellipse">
            <a:avLst/>
          </a:prstGeom>
          <a:noFill/>
          <a:ln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  <a:ea typeface="Alibaba PuHuiTi R"/>
              </a:rPr>
              <a:t>服务端</a:t>
            </a:r>
            <a:endParaRPr lang="zh-CN" altLang="en-US" sz="1200">
              <a:solidFill>
                <a:srgbClr val="49504F"/>
              </a:solidFill>
              <a:ea typeface="Alibaba PuHuiTi R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2892490" y="1757409"/>
            <a:ext cx="914400" cy="914400"/>
          </a:xfrm>
          <a:prstGeom prst="ellipse">
            <a:avLst/>
          </a:prstGeom>
          <a:noFill/>
          <a:ln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  <a:ea typeface="Alibaba PuHuiTi R"/>
              </a:rPr>
              <a:t>客户端</a:t>
            </a:r>
            <a:endParaRPr lang="zh-CN" altLang="en-US" sz="1200">
              <a:solidFill>
                <a:srgbClr val="49504F"/>
              </a:solidFill>
              <a:ea typeface="Alibaba PuHuiTi 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66" grpId="0"/>
      <p:bldP spid="68" grpId="0"/>
      <p:bldP spid="69" grpId="0"/>
      <p:bldP spid="70" grpId="0"/>
      <p:bldP spid="71" grpId="0"/>
      <p:bldP spid="72" grpId="0"/>
      <p:bldP spid="73" grpId="0"/>
      <p:bldP spid="75" grpId="0"/>
      <p:bldP spid="76" grpId="0"/>
      <p:bldP spid="104" grpId="0"/>
      <p:bldP spid="2" grpId="0" animBg="1"/>
      <p:bldP spid="3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用户登录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JWT-</a:t>
            </a:r>
            <a:r>
              <a:rPr lang="zh-CN" altLang="en-US"/>
              <a:t>入门案例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阿里巴巴普惠体" panose="00020600040101010101"/>
              </a:rPr>
              <a:t>使用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阿里巴巴普惠体" panose="00020600040101010101"/>
              </a:rPr>
              <a:t>JWT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阿里巴巴普惠体" panose="00020600040101010101"/>
              </a:rPr>
              <a:t>工具，生成登录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阿里巴巴普惠体" panose="00020600040101010101"/>
              </a:rPr>
              <a:t>token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阿里巴巴普惠体" panose="00020600040101010101"/>
              </a:rPr>
              <a:t>，并将用户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阿里巴巴普惠体" panose="00020600040101010101"/>
              </a:rPr>
              <a:t>id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阿里巴巴普惠体" panose="00020600040101010101"/>
              </a:rPr>
              <a:t>和手机号码数据写入</a:t>
            </a:r>
            <a:r>
              <a:rPr lang="en-US" altLang="zh-CN">
                <a:latin typeface="微软雅黑" pitchFamily="34" charset="-122"/>
                <a:ea typeface="阿里巴巴普惠体" panose="00020600040101010101"/>
              </a:rPr>
              <a:t>token</a:t>
            </a:r>
            <a:r>
              <a:rPr lang="zh-CN" altLang="en-US">
                <a:latin typeface="微软雅黑" pitchFamily="34" charset="-122"/>
                <a:ea typeface="阿里巴巴普惠体" panose="00020600040101010101"/>
              </a:rPr>
              <a:t>中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阿里巴巴普惠体" panose="00020600040101010101"/>
            </a:endParaRPr>
          </a:p>
        </p:txBody>
      </p:sp>
      <p:sp>
        <p:nvSpPr>
          <p:cNvPr id="17" name="三角形 5"/>
          <p:cNvSpPr/>
          <p:nvPr/>
        </p:nvSpPr>
        <p:spPr>
          <a:xfrm rot="2651319">
            <a:off x="717495" y="4017296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TextBox 3"/>
          <p:cNvSpPr txBox="1"/>
          <p:nvPr/>
        </p:nvSpPr>
        <p:spPr>
          <a:xfrm>
            <a:off x="979064" y="2439235"/>
            <a:ext cx="5823501" cy="393223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40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</a:t>
            </a:r>
            <a:r>
              <a:rPr lang="zh-CN" altLang="zh-CN" sz="140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public class </a:t>
            </a:r>
            <a:r>
              <a:rPr lang="zh-CN" altLang="zh-CN" sz="1400">
                <a:solidFill>
                  <a:srgbClr val="0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Test </a:t>
            </a:r>
            <a:r>
              <a:rPr lang="zh-CN" altLang="zh-CN" sz="1400">
                <a:solidFill>
                  <a:srgbClr val="080808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{</a:t>
            </a:r>
            <a:br>
              <a:rPr lang="zh-CN" altLang="zh-CN" sz="1400">
                <a:solidFill>
                  <a:srgbClr val="080808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</a:br>
            <a:r>
              <a:rPr lang="zh-CN" altLang="zh-CN" sz="1400">
                <a:solidFill>
                  <a:srgbClr val="080808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</a:t>
            </a:r>
            <a:r>
              <a:rPr lang="en-US" altLang="zh-CN" sz="1400">
                <a:solidFill>
                  <a:srgbClr val="080808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 </a:t>
            </a:r>
            <a:r>
              <a:rPr lang="zh-CN" altLang="zh-CN" sz="140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public static void </a:t>
            </a:r>
            <a:r>
              <a:rPr lang="zh-CN" altLang="zh-CN" sz="1400">
                <a:solidFill>
                  <a:srgbClr val="00627A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main</a:t>
            </a:r>
            <a:r>
              <a:rPr lang="zh-CN" altLang="zh-CN" sz="1400">
                <a:solidFill>
                  <a:srgbClr val="080808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(</a:t>
            </a:r>
            <a:r>
              <a:rPr lang="zh-CN" altLang="zh-CN" sz="1400">
                <a:solidFill>
                  <a:srgbClr val="0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String</a:t>
            </a:r>
            <a:r>
              <a:rPr lang="zh-CN" altLang="zh-CN" sz="1400">
                <a:solidFill>
                  <a:srgbClr val="080808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[] args) {</a:t>
            </a:r>
            <a:endParaRPr lang="en-US" altLang="zh-CN" sz="1400">
              <a:solidFill>
                <a:srgbClr val="080808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400">
                <a:solidFill>
                  <a:srgbClr val="080808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    </a:t>
            </a: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//</a:t>
            </a: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构建基础数据</a:t>
            </a:r>
            <a:endParaRPr lang="zh-CN" altLang="en-US" sz="1400">
              <a:solidFill>
                <a:schemeClr val="accent6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rgbClr val="080808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     </a:t>
            </a:r>
            <a:r>
              <a:rPr lang="en-US" altLang="zh-CN" sz="1400">
                <a:solidFill>
                  <a:srgbClr val="080808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Map&lt;String,Object&gt; map = new HashMap&lt;&gt;();</a:t>
            </a:r>
            <a:endParaRPr lang="en-US" altLang="zh-CN" sz="1400">
              <a:solidFill>
                <a:srgbClr val="080808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400">
                <a:solidFill>
                  <a:srgbClr val="080808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     map.put("id", 1l);</a:t>
            </a:r>
            <a:endParaRPr lang="en-US" altLang="zh-CN" sz="1400">
              <a:solidFill>
                <a:srgbClr val="080808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400">
                <a:solidFill>
                  <a:srgbClr val="080808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     map.put("mobile","13800138000");</a:t>
            </a:r>
            <a:endParaRPr lang="en-US" altLang="zh-CN" sz="1400">
              <a:solidFill>
                <a:srgbClr val="080808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400">
                <a:solidFill>
                  <a:srgbClr val="080808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     </a:t>
            </a: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//</a:t>
            </a: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使用</a:t>
            </a: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jwts</a:t>
            </a: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工具类，生成</a:t>
            </a: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token</a:t>
            </a:r>
            <a:endParaRPr lang="en-US" altLang="zh-CN" sz="1400">
              <a:solidFill>
                <a:schemeClr val="accent6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400">
                <a:solidFill>
                  <a:srgbClr val="080808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     String token = Jwts.builder().addClaims(map)</a:t>
            </a:r>
            <a:endParaRPr lang="en-US" altLang="zh-CN" sz="1400">
              <a:solidFill>
                <a:srgbClr val="080808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400">
                <a:solidFill>
                  <a:srgbClr val="080808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            .signWith(SignatureAlgorithm.HS256, "itcast")</a:t>
            </a:r>
            <a:endParaRPr lang="en-US" altLang="zh-CN" sz="1400">
              <a:solidFill>
                <a:srgbClr val="080808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400">
                <a:solidFill>
                  <a:srgbClr val="080808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            .compact();</a:t>
            </a:r>
            <a:br>
              <a:rPr lang="zh-CN" altLang="zh-CN" sz="1400">
                <a:solidFill>
                  <a:srgbClr val="080808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</a:br>
            <a:r>
              <a:rPr lang="zh-CN" altLang="zh-CN" sz="1400">
                <a:solidFill>
                  <a:srgbClr val="080808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</a:t>
            </a:r>
            <a:r>
              <a:rPr lang="en-US" altLang="zh-CN" sz="1400">
                <a:solidFill>
                  <a:srgbClr val="080808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</a:t>
            </a:r>
            <a:r>
              <a:rPr lang="zh-CN" altLang="zh-CN" sz="1400">
                <a:solidFill>
                  <a:srgbClr val="080808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}</a:t>
            </a:r>
            <a:br>
              <a:rPr lang="zh-CN" altLang="zh-CN" sz="1400">
                <a:solidFill>
                  <a:srgbClr val="080808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</a:br>
            <a:r>
              <a:rPr lang="en-US" altLang="zh-CN" sz="1400">
                <a:solidFill>
                  <a:srgbClr val="080808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</a:t>
            </a:r>
            <a:r>
              <a:rPr lang="zh-CN" altLang="zh-CN" sz="1400">
                <a:solidFill>
                  <a:srgbClr val="080808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}</a:t>
            </a:r>
            <a:endParaRPr lang="zh-CN" altLang="zh-CN" sz="240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511558" y="3771337"/>
            <a:ext cx="410547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7697755" y="2780522"/>
            <a:ext cx="1847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9" name="文本占位符 5"/>
          <p:cNvSpPr txBox="1"/>
          <p:nvPr/>
        </p:nvSpPr>
        <p:spPr>
          <a:xfrm>
            <a:off x="8515916" y="2812361"/>
            <a:ext cx="2961267" cy="444154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latin typeface="微软雅黑" pitchFamily="34" charset="-122"/>
                <a:ea typeface="阿里巴巴普惠体" panose="00020600040101010101"/>
              </a:rPr>
              <a:t>构造核心数据，存入</a:t>
            </a:r>
            <a:r>
              <a:rPr lang="en-US" altLang="zh-CN">
                <a:latin typeface="微软雅黑" pitchFamily="34" charset="-122"/>
                <a:ea typeface="阿里巴巴普惠体" panose="00020600040101010101"/>
              </a:rPr>
              <a:t>map</a:t>
            </a:r>
            <a:r>
              <a:rPr lang="zh-CN" altLang="en-US">
                <a:latin typeface="微软雅黑" pitchFamily="34" charset="-122"/>
                <a:ea typeface="阿里巴巴普惠体" panose="00020600040101010101"/>
              </a:rPr>
              <a:t>集合</a:t>
            </a:r>
            <a:endParaRPr lang="zh-CN" altLang="en-US">
              <a:latin typeface="微软雅黑" pitchFamily="34" charset="-122"/>
              <a:ea typeface="阿里巴巴普惠体" panose="00020600040101010101"/>
            </a:endParaRPr>
          </a:p>
        </p:txBody>
      </p:sp>
      <p:cxnSp>
        <p:nvCxnSpPr>
          <p:cNvPr id="22" name="连接符: 肘形 21"/>
          <p:cNvCxnSpPr>
            <a:endCxn id="29" idx="1"/>
          </p:cNvCxnSpPr>
          <p:nvPr/>
        </p:nvCxnSpPr>
        <p:spPr>
          <a:xfrm flipV="1">
            <a:off x="5337110" y="3034438"/>
            <a:ext cx="3178806" cy="539186"/>
          </a:xfrm>
          <a:prstGeom prst="bentConnector3">
            <a:avLst>
              <a:gd name="adj1" fmla="val -193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2821043" y="5024749"/>
            <a:ext cx="26746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连接符: 肘形 39"/>
          <p:cNvCxnSpPr>
            <a:endCxn id="41" idx="1"/>
          </p:cNvCxnSpPr>
          <p:nvPr/>
        </p:nvCxnSpPr>
        <p:spPr>
          <a:xfrm flipV="1">
            <a:off x="4497355" y="4306782"/>
            <a:ext cx="3984809" cy="497653"/>
          </a:xfrm>
          <a:prstGeom prst="bentConnector3">
            <a:avLst>
              <a:gd name="adj1" fmla="val 359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文本占位符 5"/>
          <p:cNvSpPr txBox="1"/>
          <p:nvPr/>
        </p:nvSpPr>
        <p:spPr>
          <a:xfrm>
            <a:off x="8482164" y="4084705"/>
            <a:ext cx="2961267" cy="444154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latin typeface="微软雅黑" pitchFamily="34" charset="-122"/>
                <a:ea typeface="阿里巴巴普惠体" panose="00020600040101010101"/>
              </a:rPr>
              <a:t>设置数据</a:t>
            </a:r>
            <a:endParaRPr lang="zh-CN" altLang="en-US">
              <a:latin typeface="微软雅黑" pitchFamily="34" charset="-122"/>
              <a:ea typeface="阿里巴巴普惠体" panose="00020600040101010101"/>
            </a:endParaRPr>
          </a:p>
        </p:txBody>
      </p:sp>
      <p:sp>
        <p:nvSpPr>
          <p:cNvPr id="42" name="文本占位符 5"/>
          <p:cNvSpPr txBox="1"/>
          <p:nvPr/>
        </p:nvSpPr>
        <p:spPr>
          <a:xfrm>
            <a:off x="8515916" y="5640070"/>
            <a:ext cx="2961267" cy="444154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latin typeface="微软雅黑" pitchFamily="34" charset="-122"/>
                <a:ea typeface="阿里巴巴普惠体" panose="00020600040101010101"/>
              </a:rPr>
              <a:t>添加秘钥，用于数据加密</a:t>
            </a:r>
            <a:endParaRPr lang="zh-CN" altLang="en-US">
              <a:latin typeface="微软雅黑" pitchFamily="34" charset="-122"/>
              <a:ea typeface="阿里巴巴普惠体" panose="00020600040101010101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1937745" y="5357049"/>
            <a:ext cx="379125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连接符: 肘形 43"/>
          <p:cNvCxnSpPr>
            <a:endCxn id="42" idx="1"/>
          </p:cNvCxnSpPr>
          <p:nvPr/>
        </p:nvCxnSpPr>
        <p:spPr>
          <a:xfrm>
            <a:off x="5038070" y="5343621"/>
            <a:ext cx="3477846" cy="518526"/>
          </a:xfrm>
          <a:prstGeom prst="bentConnector3">
            <a:avLst>
              <a:gd name="adj1" fmla="val -975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9" grpId="0"/>
      <p:bldP spid="41" grpId="0"/>
      <p:bldP spid="4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用户登录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JWT-</a:t>
            </a:r>
            <a:r>
              <a:rPr lang="zh-CN" altLang="en-US"/>
              <a:t>入门案例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阿里巴巴普惠体" panose="00020600040101010101"/>
              </a:rPr>
              <a:t>使用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阿里巴巴普惠体" panose="00020600040101010101"/>
              </a:rPr>
              <a:t>JWT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阿里巴巴普惠体" panose="00020600040101010101"/>
              </a:rPr>
              <a:t>工具，解析已有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阿里巴巴普惠体" panose="00020600040101010101"/>
              </a:rPr>
              <a:t>token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阿里巴巴普惠体" panose="00020600040101010101"/>
              </a:rPr>
              <a:t>数据，获取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阿里巴巴普惠体" panose="00020600040101010101"/>
              </a:rPr>
              <a:t>token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阿里巴巴普惠体" panose="00020600040101010101"/>
              </a:rPr>
              <a:t>中存入的手机号码和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阿里巴巴普惠体" panose="00020600040101010101"/>
              </a:rPr>
              <a:t>ID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阿里巴巴普惠体" panose="00020600040101010101"/>
            </a:endParaRPr>
          </a:p>
        </p:txBody>
      </p:sp>
      <p:sp>
        <p:nvSpPr>
          <p:cNvPr id="17" name="三角形 5"/>
          <p:cNvSpPr/>
          <p:nvPr/>
        </p:nvSpPr>
        <p:spPr>
          <a:xfrm rot="2651319">
            <a:off x="717495" y="4017296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TextBox 3"/>
          <p:cNvSpPr txBox="1"/>
          <p:nvPr/>
        </p:nvSpPr>
        <p:spPr>
          <a:xfrm>
            <a:off x="979064" y="2439235"/>
            <a:ext cx="5823501" cy="2639569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40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</a:t>
            </a:r>
            <a:r>
              <a:rPr lang="zh-CN" altLang="zh-CN" sz="140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public class </a:t>
            </a:r>
            <a:r>
              <a:rPr lang="zh-CN" altLang="zh-CN" sz="1400">
                <a:solidFill>
                  <a:srgbClr val="0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Test </a:t>
            </a:r>
            <a:r>
              <a:rPr lang="zh-CN" altLang="zh-CN" sz="1400">
                <a:solidFill>
                  <a:srgbClr val="080808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{</a:t>
            </a:r>
            <a:br>
              <a:rPr lang="zh-CN" altLang="zh-CN" sz="1400">
                <a:solidFill>
                  <a:srgbClr val="080808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</a:br>
            <a:r>
              <a:rPr lang="zh-CN" altLang="zh-CN" sz="1400">
                <a:solidFill>
                  <a:srgbClr val="080808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</a:t>
            </a:r>
            <a:r>
              <a:rPr lang="en-US" altLang="zh-CN" sz="1400">
                <a:solidFill>
                  <a:srgbClr val="080808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 </a:t>
            </a:r>
            <a:r>
              <a:rPr lang="zh-CN" altLang="zh-CN" sz="140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public static void </a:t>
            </a:r>
            <a:r>
              <a:rPr lang="zh-CN" altLang="zh-CN" sz="1400">
                <a:solidFill>
                  <a:srgbClr val="00627A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main</a:t>
            </a:r>
            <a:r>
              <a:rPr lang="zh-CN" altLang="zh-CN" sz="1400">
                <a:solidFill>
                  <a:srgbClr val="080808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(</a:t>
            </a:r>
            <a:r>
              <a:rPr lang="zh-CN" altLang="zh-CN" sz="1400">
                <a:solidFill>
                  <a:srgbClr val="0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String</a:t>
            </a:r>
            <a:r>
              <a:rPr lang="zh-CN" altLang="zh-CN" sz="1400">
                <a:solidFill>
                  <a:srgbClr val="080808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[] args) {</a:t>
            </a:r>
            <a:endParaRPr lang="en-US" altLang="zh-CN" sz="1400">
              <a:solidFill>
                <a:srgbClr val="080808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lvl="2">
              <a:lnSpc>
                <a:spcPct val="150000"/>
              </a:lnSpc>
              <a:defRPr/>
            </a:pPr>
            <a:r>
              <a:rPr lang="en-US" altLang="zh-CN" sz="1400">
                <a:solidFill>
                  <a:srgbClr val="7030A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Claims claims</a:t>
            </a:r>
            <a:r>
              <a:rPr lang="en-US" altLang="zh-CN" sz="1400">
                <a:solidFill>
                  <a:srgbClr val="080808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= Jwts.parser().</a:t>
            </a:r>
            <a:endParaRPr lang="en-US" altLang="zh-CN" sz="1400">
              <a:solidFill>
                <a:srgbClr val="080808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lvl="2">
              <a:lnSpc>
                <a:spcPct val="150000"/>
              </a:lnSpc>
              <a:defRPr/>
            </a:pPr>
            <a:r>
              <a:rPr lang="en-US" altLang="zh-CN" sz="1400">
                <a:solidFill>
                  <a:srgbClr val="080808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                setSigningKey("itcast")</a:t>
            </a:r>
            <a:endParaRPr lang="en-US" altLang="zh-CN" sz="1400">
              <a:solidFill>
                <a:srgbClr val="080808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lvl="2">
              <a:lnSpc>
                <a:spcPct val="150000"/>
              </a:lnSpc>
              <a:defRPr/>
            </a:pPr>
            <a:r>
              <a:rPr lang="en-US" altLang="zh-CN" sz="1400">
                <a:solidFill>
                  <a:srgbClr val="080808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                .parseClaimsJws(token)</a:t>
            </a:r>
            <a:endParaRPr lang="en-US" altLang="zh-CN" sz="1400">
              <a:solidFill>
                <a:srgbClr val="080808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lvl="2">
              <a:lnSpc>
                <a:spcPct val="150000"/>
              </a:lnSpc>
              <a:defRPr/>
            </a:pPr>
            <a:r>
              <a:rPr lang="en-US" altLang="zh-CN" sz="1400">
                <a:solidFill>
                  <a:srgbClr val="080808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                .getBody();</a:t>
            </a:r>
            <a:endParaRPr lang="en-US" altLang="zh-CN" sz="1400">
              <a:solidFill>
                <a:srgbClr val="080808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400">
                <a:solidFill>
                  <a:srgbClr val="080808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    }</a:t>
            </a:r>
            <a:br>
              <a:rPr lang="zh-CN" altLang="zh-CN" sz="1400">
                <a:solidFill>
                  <a:srgbClr val="080808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</a:br>
            <a:r>
              <a:rPr lang="en-US" altLang="zh-CN" sz="1400">
                <a:solidFill>
                  <a:srgbClr val="080808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</a:t>
            </a:r>
            <a:r>
              <a:rPr lang="zh-CN" altLang="zh-CN" sz="1400">
                <a:solidFill>
                  <a:srgbClr val="080808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}</a:t>
            </a:r>
            <a:endParaRPr lang="zh-CN" altLang="zh-CN" sz="240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697755" y="2780522"/>
            <a:ext cx="1847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9" name="文本占位符 5"/>
          <p:cNvSpPr txBox="1"/>
          <p:nvPr/>
        </p:nvSpPr>
        <p:spPr>
          <a:xfrm>
            <a:off x="8686799" y="2809622"/>
            <a:ext cx="2961267" cy="444154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latin typeface="微软雅黑" pitchFamily="34" charset="-122"/>
                <a:ea typeface="阿里巴巴普惠体" panose="00020600040101010101"/>
              </a:rPr>
              <a:t>设置秘钥，和生成秘钥一致</a:t>
            </a:r>
            <a:endParaRPr lang="zh-CN" altLang="en-US">
              <a:latin typeface="微软雅黑" pitchFamily="34" charset="-122"/>
              <a:ea typeface="阿里巴巴普惠体" panose="00020600040101010101"/>
            </a:endParaRPr>
          </a:p>
        </p:txBody>
      </p:sp>
      <p:cxnSp>
        <p:nvCxnSpPr>
          <p:cNvPr id="22" name="连接符: 肘形 21"/>
          <p:cNvCxnSpPr/>
          <p:nvPr/>
        </p:nvCxnSpPr>
        <p:spPr>
          <a:xfrm flipV="1">
            <a:off x="4497355" y="3084030"/>
            <a:ext cx="4021670" cy="394562"/>
          </a:xfrm>
          <a:prstGeom prst="bentConnector3">
            <a:avLst>
              <a:gd name="adj1" fmla="val -346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文本占位符 5"/>
          <p:cNvSpPr txBox="1"/>
          <p:nvPr/>
        </p:nvSpPr>
        <p:spPr>
          <a:xfrm>
            <a:off x="8686799" y="4482645"/>
            <a:ext cx="2961267" cy="444154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latin typeface="微软雅黑" pitchFamily="34" charset="-122"/>
                <a:ea typeface="阿里巴巴普惠体" panose="00020600040101010101"/>
              </a:rPr>
              <a:t>添加</a:t>
            </a:r>
            <a:r>
              <a:rPr lang="en-US" altLang="zh-CN">
                <a:latin typeface="微软雅黑" pitchFamily="34" charset="-122"/>
                <a:ea typeface="阿里巴巴普惠体" panose="00020600040101010101"/>
              </a:rPr>
              <a:t>token</a:t>
            </a:r>
            <a:r>
              <a:rPr lang="zh-CN" altLang="en-US">
                <a:latin typeface="微软雅黑" pitchFamily="34" charset="-122"/>
                <a:ea typeface="阿里巴巴普惠体" panose="00020600040101010101"/>
              </a:rPr>
              <a:t>数据，解析</a:t>
            </a:r>
            <a:endParaRPr lang="zh-CN" altLang="en-US">
              <a:latin typeface="微软雅黑" pitchFamily="34" charset="-122"/>
              <a:ea typeface="阿里巴巴普惠体" panose="00020600040101010101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3010765" y="3798836"/>
            <a:ext cx="19531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连接符: 肘形 43"/>
          <p:cNvCxnSpPr/>
          <p:nvPr/>
        </p:nvCxnSpPr>
        <p:spPr>
          <a:xfrm>
            <a:off x="4488025" y="4158557"/>
            <a:ext cx="4198775" cy="546165"/>
          </a:xfrm>
          <a:prstGeom prst="bentConnector3">
            <a:avLst>
              <a:gd name="adj1" fmla="val -222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3010765" y="4135112"/>
            <a:ext cx="19531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9" grpId="0"/>
      <p:bldP spid="4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用户登录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接口文档</a:t>
            </a:r>
            <a:endParaRPr lang="zh-CN" altLang="en-US"/>
          </a:p>
        </p:txBody>
      </p:sp>
      <p:graphicFrame>
        <p:nvGraphicFramePr>
          <p:cNvPr id="8" name="表格 8"/>
          <p:cNvGraphicFramePr>
            <a:graphicFrameLocks noGrp="1"/>
          </p:cNvGraphicFramePr>
          <p:nvPr/>
        </p:nvGraphicFramePr>
        <p:xfrm>
          <a:off x="1942148" y="1592810"/>
          <a:ext cx="7390642" cy="1791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452"/>
                <a:gridCol w="5495190"/>
              </a:tblGrid>
              <a:tr h="329085"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说明</a:t>
                      </a:r>
                      <a:endParaRPr lang="zh-CN" altLang="en-US" sz="1600"/>
                    </a:p>
                  </a:txBody>
                  <a:tcPr>
                    <a:solidFill>
                      <a:srgbClr val="AD2B26"/>
                    </a:solidFill>
                  </a:tcPr>
                </a:tc>
              </a:tr>
              <a:tr h="36398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接口路径</a:t>
                      </a:r>
                      <a:endParaRPr lang="zh-CN" altLang="en-US" sz="16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/user/loginVerification</a:t>
                      </a:r>
                      <a:endParaRPr lang="zh-CN" altLang="en-US" sz="16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398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请求方式</a:t>
                      </a:r>
                      <a:endParaRPr lang="zh-CN" altLang="en-US" sz="16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POST</a:t>
                      </a:r>
                      <a:endParaRPr lang="zh-CN" altLang="en-US" sz="16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398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Body</a:t>
                      </a:r>
                      <a:r>
                        <a:rPr lang="zh-CN" altLang="en-US" sz="1600"/>
                        <a:t>参数</a:t>
                      </a:r>
                      <a:endParaRPr lang="zh-CN" altLang="en-US" sz="16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phone</a:t>
                      </a:r>
                      <a:r>
                        <a:rPr lang="zh-CN" altLang="en-US" sz="1600"/>
                        <a:t>，</a:t>
                      </a:r>
                      <a:r>
                        <a:rPr lang="en-US" altLang="zh-CN" sz="1600"/>
                        <a:t>verificationCode</a:t>
                      </a:r>
                      <a:endParaRPr lang="zh-CN" altLang="en-US" sz="16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398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响应结果</a:t>
                      </a:r>
                      <a:endParaRPr lang="zh-CN" altLang="en-US" sz="16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ResponseEntity</a:t>
                      </a:r>
                      <a:endParaRPr lang="zh-CN" altLang="en-US" sz="16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768244" y="3623376"/>
            <a:ext cx="4259903" cy="1384995"/>
          </a:xfrm>
          <a:prstGeom prst="rect">
            <a:avLst/>
          </a:prstGeom>
          <a:solidFill>
            <a:srgbClr val="FFFFE4"/>
          </a:solidFill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9C1A00"/>
                </a:solidFill>
                <a:latin typeface="Consolas" panose="020B0609020204030204" pitchFamily="49" charset="0"/>
                <a:ea typeface="Alibaba PuHuiTi R"/>
              </a:rPr>
              <a:t>{	</a:t>
            </a:r>
            <a:endParaRPr lang="en-US" altLang="zh-CN" sz="1200">
              <a:solidFill>
                <a:srgbClr val="9C1A00"/>
              </a:solidFill>
              <a:latin typeface="Consolas" panose="020B0609020204030204" pitchFamily="49" charset="0"/>
              <a:ea typeface="Alibaba PuHuiTi R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9C1A00"/>
                </a:solidFill>
                <a:latin typeface="Consolas" panose="020B0609020204030204" pitchFamily="49" charset="0"/>
                <a:ea typeface="Alibaba PuHuiTi R"/>
              </a:rPr>
              <a:t>    “gender":</a:t>
            </a:r>
            <a:r>
              <a:rPr lang="en-US" altLang="zh-CN" sz="1200">
                <a:solidFill>
                  <a:srgbClr val="130993"/>
                </a:solidFill>
                <a:latin typeface="Consolas" panose="020B0609020204030204" pitchFamily="49" charset="0"/>
                <a:ea typeface="Alibaba PuHuiTi R"/>
              </a:rPr>
              <a:t>"man</a:t>
            </a:r>
            <a:r>
              <a:rPr lang="zh-CN" altLang="en-US" sz="1200">
                <a:solidFill>
                  <a:srgbClr val="130993"/>
                </a:solidFill>
                <a:latin typeface="Consolas" panose="020B0609020204030204" pitchFamily="49" charset="0"/>
                <a:ea typeface="Alibaba PuHuiTi R"/>
              </a:rPr>
              <a:t>“”</a:t>
            </a:r>
            <a:endParaRPr lang="en-US" altLang="zh-CN" sz="1200">
              <a:solidFill>
                <a:srgbClr val="9C1A00"/>
              </a:solidFill>
              <a:latin typeface="Consolas" panose="020B0609020204030204" pitchFamily="49" charset="0"/>
              <a:ea typeface="Alibaba PuHuiTi R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9C1A00"/>
                </a:solidFill>
                <a:latin typeface="Consolas" panose="020B0609020204030204" pitchFamily="49" charset="0"/>
                <a:ea typeface="Alibaba PuHuiTi R"/>
              </a:rPr>
              <a:t>    "nickname":</a:t>
            </a:r>
            <a:r>
              <a:rPr lang="en-US" altLang="zh-CN" sz="1200">
                <a:solidFill>
                  <a:srgbClr val="190D8F"/>
                </a:solidFill>
                <a:latin typeface="Consolas" panose="020B0609020204030204" pitchFamily="49" charset="0"/>
                <a:ea typeface="Alibaba PuHuiTi R"/>
              </a:rPr>
              <a:t>"</a:t>
            </a:r>
            <a:r>
              <a:rPr lang="zh-CN" altLang="en-US" sz="1200">
                <a:solidFill>
                  <a:srgbClr val="130993"/>
                </a:solidFill>
                <a:latin typeface="Consolas" panose="020B0609020204030204" pitchFamily="49" charset="0"/>
                <a:ea typeface="Alibaba PuHuiTi R"/>
              </a:rPr>
              <a:t>播仔</a:t>
            </a:r>
            <a:r>
              <a:rPr lang="en-US" altLang="zh-CN" sz="1200">
                <a:solidFill>
                  <a:srgbClr val="130993"/>
                </a:solidFill>
                <a:latin typeface="Consolas" panose="020B0609020204030204" pitchFamily="49" charset="0"/>
                <a:ea typeface="Alibaba PuHuiTi R"/>
              </a:rPr>
              <a:t>",</a:t>
            </a:r>
            <a:endParaRPr lang="en-US" altLang="zh-CN" sz="1200">
              <a:solidFill>
                <a:srgbClr val="130993"/>
              </a:solidFill>
              <a:latin typeface="Consolas" panose="020B0609020204030204" pitchFamily="49" charset="0"/>
              <a:ea typeface="Alibaba PuHuiTi R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9C1A00"/>
                </a:solidFill>
                <a:latin typeface="Consolas" panose="020B0609020204030204" pitchFamily="49" charset="0"/>
                <a:ea typeface="Alibaba PuHuiTi R"/>
              </a:rPr>
              <a:t>    "birthday":</a:t>
            </a:r>
            <a:r>
              <a:rPr lang="en-US" altLang="zh-CN" sz="1200">
                <a:solidFill>
                  <a:srgbClr val="130993"/>
                </a:solidFill>
                <a:latin typeface="Consolas" panose="020B0609020204030204" pitchFamily="49" charset="0"/>
                <a:ea typeface="Alibaba PuHuiTi R"/>
              </a:rPr>
              <a:t>"2006-05-01",</a:t>
            </a:r>
            <a:r>
              <a:rPr lang="en-US" altLang="zh-CN" sz="1200">
                <a:solidFill>
                  <a:srgbClr val="9C1A00"/>
                </a:solidFill>
                <a:latin typeface="Consolas" panose="020B0609020204030204" pitchFamily="49" charset="0"/>
                <a:ea typeface="Alibaba PuHuiTi R"/>
              </a:rPr>
              <a:t>	</a:t>
            </a:r>
            <a:endParaRPr lang="en-US" altLang="zh-CN" sz="1200">
              <a:solidFill>
                <a:srgbClr val="9C1A00"/>
              </a:solidFill>
              <a:latin typeface="Consolas" panose="020B0609020204030204" pitchFamily="49" charset="0"/>
              <a:ea typeface="Alibaba PuHuiTi R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9C1A00"/>
                </a:solidFill>
                <a:latin typeface="Consolas" panose="020B0609020204030204" pitchFamily="49" charset="0"/>
                <a:ea typeface="Alibaba PuHuiTi R"/>
              </a:rPr>
              <a:t>    "city":</a:t>
            </a:r>
            <a:r>
              <a:rPr lang="en-US" altLang="zh-CN" sz="1200">
                <a:solidFill>
                  <a:srgbClr val="130993"/>
                </a:solidFill>
                <a:latin typeface="Consolas" panose="020B0609020204030204" pitchFamily="49" charset="0"/>
                <a:ea typeface="Alibaba PuHuiTi R"/>
              </a:rPr>
              <a:t>"</a:t>
            </a:r>
            <a:r>
              <a:rPr lang="zh-CN" altLang="en-US" sz="1200">
                <a:solidFill>
                  <a:srgbClr val="130993"/>
                </a:solidFill>
                <a:latin typeface="Consolas" panose="020B0609020204030204" pitchFamily="49" charset="0"/>
                <a:ea typeface="Alibaba PuHuiTi R"/>
              </a:rPr>
              <a:t>北京</a:t>
            </a:r>
            <a:r>
              <a:rPr lang="en-US" altLang="zh-CN" sz="1200">
                <a:solidFill>
                  <a:srgbClr val="130993"/>
                </a:solidFill>
                <a:latin typeface="Consolas" panose="020B0609020204030204" pitchFamily="49" charset="0"/>
                <a:ea typeface="Alibaba PuHuiTi R"/>
              </a:rPr>
              <a:t>-</a:t>
            </a:r>
            <a:r>
              <a:rPr lang="zh-CN" altLang="en-US" sz="1200">
                <a:solidFill>
                  <a:srgbClr val="130993"/>
                </a:solidFill>
                <a:latin typeface="Consolas" panose="020B0609020204030204" pitchFamily="49" charset="0"/>
                <a:ea typeface="Alibaba PuHuiTi R"/>
              </a:rPr>
              <a:t>昌平</a:t>
            </a:r>
            <a:r>
              <a:rPr lang="en-US" altLang="zh-CN" sz="1200">
                <a:solidFill>
                  <a:srgbClr val="130993"/>
                </a:solidFill>
                <a:latin typeface="Consolas" panose="020B0609020204030204" pitchFamily="49" charset="0"/>
                <a:ea typeface="Alibaba PuHuiTi R"/>
              </a:rPr>
              <a:t>"	</a:t>
            </a:r>
            <a:endParaRPr lang="en-US" altLang="zh-CN" sz="1200">
              <a:solidFill>
                <a:srgbClr val="130993"/>
              </a:solidFill>
              <a:latin typeface="Consolas" panose="020B0609020204030204" pitchFamily="49" charset="0"/>
              <a:ea typeface="Alibaba PuHuiTi R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9C1A00"/>
                </a:solidFill>
                <a:latin typeface="Consolas" panose="020B0609020204030204" pitchFamily="49" charset="0"/>
                <a:ea typeface="Alibaba PuHuiTi R"/>
              </a:rPr>
              <a:t>}</a:t>
            </a:r>
            <a:endParaRPr lang="en-US" altLang="zh-CN" sz="1200">
              <a:solidFill>
                <a:srgbClr val="9C1A00"/>
              </a:solidFill>
              <a:latin typeface="Consolas" panose="020B0609020204030204" pitchFamily="49" charset="0"/>
              <a:ea typeface="Alibaba PuHuiTi R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sz="1200">
              <a:latin typeface="Arial" panose="020B0604020202020204" pitchFamily="34" charset="0"/>
              <a:ea typeface="Alibaba PuHuiTi R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355771" y="2681475"/>
            <a:ext cx="2444621" cy="3165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连接符: 肘形 10"/>
          <p:cNvCxnSpPr>
            <a:stCxn id="10" idx="1"/>
            <a:endCxn id="9" idx="0"/>
          </p:cNvCxnSpPr>
          <p:nvPr/>
        </p:nvCxnSpPr>
        <p:spPr>
          <a:xfrm rot="10800000" flipV="1">
            <a:off x="2898197" y="2839736"/>
            <a:ext cx="2457575" cy="783639"/>
          </a:xfrm>
          <a:prstGeom prst="bent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/>
          <p:cNvCxnSpPr>
            <a:stCxn id="24" idx="3"/>
            <a:endCxn id="19" idx="0"/>
          </p:cNvCxnSpPr>
          <p:nvPr/>
        </p:nvCxnSpPr>
        <p:spPr>
          <a:xfrm>
            <a:off x="7800391" y="3228468"/>
            <a:ext cx="907642" cy="1502904"/>
          </a:xfrm>
          <a:prstGeom prst="bent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6578081" y="4731372"/>
            <a:ext cx="4259903" cy="1015663"/>
          </a:xfrm>
          <a:prstGeom prst="rect">
            <a:avLst/>
          </a:prstGeom>
          <a:solidFill>
            <a:srgbClr val="FFFFE4"/>
          </a:solidFill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>
              <a:solidFill>
                <a:srgbClr val="130993"/>
              </a:solidFill>
              <a:latin typeface="Consolas" panose="020B0609020204030204" pitchFamily="49" charset="0"/>
              <a:ea typeface="Alibaba PuHuiTi R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9C1A00"/>
                </a:solidFill>
                <a:latin typeface="Consolas" panose="020B0609020204030204" pitchFamily="49" charset="0"/>
                <a:ea typeface="Alibaba PuHuiTi R"/>
              </a:rPr>
              <a:t>{</a:t>
            </a:r>
            <a:endParaRPr lang="en-US" altLang="zh-CN" sz="1200">
              <a:solidFill>
                <a:srgbClr val="9C1A00"/>
              </a:solidFill>
              <a:latin typeface="Consolas" panose="020B0609020204030204" pitchFamily="49" charset="0"/>
              <a:ea typeface="Alibaba PuHuiTi R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9C1A00"/>
                </a:solidFill>
                <a:latin typeface="Consolas" panose="020B0609020204030204" pitchFamily="49" charset="0"/>
                <a:ea typeface="Alibaba PuHuiTi R"/>
              </a:rPr>
              <a:t>}</a:t>
            </a:r>
            <a:endParaRPr lang="en-US" altLang="zh-CN" sz="1200">
              <a:solidFill>
                <a:srgbClr val="9C1A00"/>
              </a:solidFill>
              <a:latin typeface="Consolas" panose="020B0609020204030204" pitchFamily="49" charset="0"/>
              <a:ea typeface="Alibaba PuHuiTi R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>
              <a:solidFill>
                <a:srgbClr val="9C1A00"/>
              </a:solidFill>
              <a:latin typeface="Consolas" panose="020B0609020204030204" pitchFamily="49" charset="0"/>
              <a:ea typeface="Alibaba PuHuiTi R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sz="1200">
              <a:latin typeface="Arial" panose="020B0604020202020204" pitchFamily="34" charset="0"/>
              <a:ea typeface="Alibaba PuHuiTi R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355770" y="3070206"/>
            <a:ext cx="2444621" cy="3165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9" grpId="0" animBg="1"/>
      <p:bldP spid="2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用户登录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执行流程</a:t>
            </a:r>
            <a:endParaRPr lang="zh-CN" altLang="en-US"/>
          </a:p>
        </p:txBody>
      </p:sp>
      <p:sp>
        <p:nvSpPr>
          <p:cNvPr id="6" name="Shape 2486"/>
          <p:cNvSpPr/>
          <p:nvPr/>
        </p:nvSpPr>
        <p:spPr>
          <a:xfrm>
            <a:off x="991959" y="2915656"/>
            <a:ext cx="583060" cy="1119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sz="1200" b="1" noProof="1">
              <a:latin typeface="Arial" panose="020B0604020202020204"/>
              <a:ea typeface="阿里巴巴普惠体" panose="00020600040101010101"/>
              <a:cs typeface="Arial" panose="020B060402020202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520845" y="1293415"/>
            <a:ext cx="1455576" cy="83974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ea typeface="阿里巴巴普惠体" panose="00020600040101010101"/>
              </a:rPr>
              <a:t>Redis</a:t>
            </a:r>
            <a:endParaRPr lang="zh-CN" altLang="en-US" sz="1600">
              <a:ea typeface="阿里巴巴普惠体" panose="00020600040101010101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52573" y="3055620"/>
            <a:ext cx="1455576" cy="83974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ea typeface="阿里巴巴普惠体" panose="00020600040101010101"/>
              </a:rPr>
              <a:t>Java</a:t>
            </a:r>
            <a:r>
              <a:rPr lang="zh-CN" altLang="en-US" sz="1600">
                <a:ea typeface="阿里巴巴普惠体" panose="00020600040101010101"/>
              </a:rPr>
              <a:t>服务端</a:t>
            </a:r>
            <a:endParaRPr lang="zh-CN" altLang="en-US" sz="1600">
              <a:ea typeface="阿里巴巴普惠体" panose="00020600040101010101"/>
            </a:endParaRPr>
          </a:p>
        </p:txBody>
      </p:sp>
      <p:sp>
        <p:nvSpPr>
          <p:cNvPr id="13" name="菱形 12"/>
          <p:cNvSpPr/>
          <p:nvPr/>
        </p:nvSpPr>
        <p:spPr>
          <a:xfrm>
            <a:off x="5363027" y="4225062"/>
            <a:ext cx="2035371" cy="905069"/>
          </a:xfrm>
          <a:prstGeom prst="diamond">
            <a:avLst/>
          </a:prstGeom>
          <a:noFill/>
          <a:ln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  <a:ea typeface="阿里巴巴普惠体" panose="00020600040101010101"/>
              </a:rPr>
              <a:t>号码是否存在</a:t>
            </a:r>
            <a:endParaRPr lang="zh-CN" altLang="en-US" sz="1600">
              <a:solidFill>
                <a:schemeClr val="tx1"/>
              </a:solidFill>
              <a:ea typeface="阿里巴巴普惠体" panose="00020600040101010101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652924" y="5758204"/>
            <a:ext cx="1455576" cy="83974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ea typeface="阿里巴巴普惠体" panose="00020600040101010101"/>
              </a:rPr>
              <a:t>生成</a:t>
            </a:r>
            <a:r>
              <a:rPr lang="en-US" altLang="zh-CN" sz="1600">
                <a:ea typeface="阿里巴巴普惠体" panose="00020600040101010101"/>
              </a:rPr>
              <a:t>token</a:t>
            </a:r>
            <a:endParaRPr lang="zh-CN" altLang="en-US" sz="1600">
              <a:ea typeface="阿里巴巴普惠体" panose="00020600040101010101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7804799" y="3102113"/>
            <a:ext cx="1564640" cy="746760"/>
          </a:xfrm>
          <a:prstGeom prst="parallelogram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数据库</a:t>
            </a:r>
            <a:endParaRPr lang="zh-CN" altLang="en-US"/>
          </a:p>
        </p:txBody>
      </p:sp>
      <p:cxnSp>
        <p:nvCxnSpPr>
          <p:cNvPr id="16" name="连接符: 肘形 15"/>
          <p:cNvCxnSpPr>
            <a:stCxn id="8" idx="0"/>
            <a:endCxn id="7" idx="1"/>
          </p:cNvCxnSpPr>
          <p:nvPr/>
        </p:nvCxnSpPr>
        <p:spPr>
          <a:xfrm rot="5400000" flipH="1" flipV="1">
            <a:off x="4179437" y="1714212"/>
            <a:ext cx="1342332" cy="1340484"/>
          </a:xfrm>
          <a:prstGeom prst="bentConnector2">
            <a:avLst/>
          </a:prstGeom>
          <a:ln w="19050">
            <a:solidFill>
              <a:srgbClr val="49504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180361" y="2230629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515151"/>
                </a:solidFill>
                <a:ea typeface="Alibaba PuHuiTi R"/>
              </a:rPr>
              <a:t>校验验证码</a:t>
            </a:r>
            <a:endParaRPr lang="zh-CN" altLang="en-US" sz="1400">
              <a:solidFill>
                <a:srgbClr val="515151"/>
              </a:solidFill>
              <a:ea typeface="Alibaba PuHuiTi R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844382" y="3121223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515151"/>
                </a:solidFill>
                <a:ea typeface="Alibaba PuHuiTi R"/>
              </a:rPr>
              <a:t>手机号</a:t>
            </a:r>
            <a:r>
              <a:rPr lang="en-US" altLang="zh-CN" sz="1400">
                <a:solidFill>
                  <a:srgbClr val="515151"/>
                </a:solidFill>
                <a:ea typeface="Alibaba PuHuiTi R"/>
              </a:rPr>
              <a:t>/</a:t>
            </a:r>
            <a:r>
              <a:rPr lang="zh-CN" altLang="en-US" sz="1400">
                <a:solidFill>
                  <a:srgbClr val="515151"/>
                </a:solidFill>
                <a:ea typeface="Alibaba PuHuiTi R"/>
              </a:rPr>
              <a:t>验证码</a:t>
            </a:r>
            <a:endParaRPr lang="zh-CN" altLang="en-US" sz="1400">
              <a:solidFill>
                <a:srgbClr val="515151"/>
              </a:solidFill>
              <a:ea typeface="Alibaba PuHuiTi R"/>
            </a:endParaRPr>
          </a:p>
        </p:txBody>
      </p:sp>
      <p:cxnSp>
        <p:nvCxnSpPr>
          <p:cNvPr id="24" name="直接箭头连接符 23"/>
          <p:cNvCxnSpPr>
            <a:stCxn id="8" idx="3"/>
            <a:endCxn id="4" idx="5"/>
          </p:cNvCxnSpPr>
          <p:nvPr/>
        </p:nvCxnSpPr>
        <p:spPr>
          <a:xfrm>
            <a:off x="4908149" y="3475493"/>
            <a:ext cx="2989995" cy="0"/>
          </a:xfrm>
          <a:prstGeom prst="straightConnector1">
            <a:avLst/>
          </a:prstGeom>
          <a:ln w="19050">
            <a:solidFill>
              <a:srgbClr val="49504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5554826" y="3084848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515151"/>
                </a:solidFill>
                <a:ea typeface="Alibaba PuHuiTi R"/>
              </a:rPr>
              <a:t>校验手机号码</a:t>
            </a:r>
            <a:endParaRPr lang="zh-CN" altLang="en-US" sz="1400">
              <a:solidFill>
                <a:srgbClr val="515151"/>
              </a:solidFill>
              <a:ea typeface="Alibaba PuHuiTi R"/>
            </a:endParaRPr>
          </a:p>
        </p:txBody>
      </p:sp>
      <p:cxnSp>
        <p:nvCxnSpPr>
          <p:cNvPr id="34" name="连接符: 肘形 33"/>
          <p:cNvCxnSpPr>
            <a:stCxn id="8" idx="2"/>
            <a:endCxn id="13" idx="1"/>
          </p:cNvCxnSpPr>
          <p:nvPr/>
        </p:nvCxnSpPr>
        <p:spPr>
          <a:xfrm rot="16200000" flipH="1">
            <a:off x="4380579" y="3695148"/>
            <a:ext cx="782231" cy="1182666"/>
          </a:xfrm>
          <a:prstGeom prst="bentConnector2">
            <a:avLst/>
          </a:prstGeom>
          <a:ln w="19050">
            <a:solidFill>
              <a:srgbClr val="49504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13" idx="2"/>
            <a:endCxn id="14" idx="0"/>
          </p:cNvCxnSpPr>
          <p:nvPr/>
        </p:nvCxnSpPr>
        <p:spPr>
          <a:xfrm flipH="1">
            <a:off x="6380712" y="5130131"/>
            <a:ext cx="1" cy="628073"/>
          </a:xfrm>
          <a:prstGeom prst="straightConnector1">
            <a:avLst/>
          </a:prstGeom>
          <a:ln w="19050">
            <a:solidFill>
              <a:srgbClr val="49504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5806854" y="5397476"/>
            <a:ext cx="625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515151"/>
                </a:solidFill>
                <a:ea typeface="Alibaba PuHuiTi R"/>
              </a:rPr>
              <a:t>存在</a:t>
            </a:r>
            <a:endParaRPr lang="zh-CN" altLang="en-US" sz="1400">
              <a:solidFill>
                <a:srgbClr val="515151"/>
              </a:solidFill>
              <a:ea typeface="Alibaba PuHuiTi R"/>
            </a:endParaRPr>
          </a:p>
        </p:txBody>
      </p:sp>
      <p:cxnSp>
        <p:nvCxnSpPr>
          <p:cNvPr id="43" name="连接符: 肘形 42"/>
          <p:cNvCxnSpPr>
            <a:stCxn id="13" idx="3"/>
            <a:endCxn id="4" idx="4"/>
          </p:cNvCxnSpPr>
          <p:nvPr/>
        </p:nvCxnSpPr>
        <p:spPr>
          <a:xfrm flipV="1">
            <a:off x="7398398" y="3848873"/>
            <a:ext cx="1188721" cy="828724"/>
          </a:xfrm>
          <a:prstGeom prst="bentConnector2">
            <a:avLst/>
          </a:prstGeom>
          <a:ln w="19050">
            <a:solidFill>
              <a:srgbClr val="49504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8587119" y="4102704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515151"/>
                </a:solidFill>
                <a:ea typeface="Alibaba PuHuiTi R"/>
              </a:rPr>
              <a:t>号码不存在</a:t>
            </a:r>
            <a:endParaRPr lang="en-US" altLang="zh-CN" sz="1400">
              <a:solidFill>
                <a:srgbClr val="515151"/>
              </a:solidFill>
              <a:ea typeface="Alibaba PuHuiTi R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515151"/>
                </a:solidFill>
                <a:ea typeface="Alibaba PuHuiTi R"/>
              </a:rPr>
              <a:t>保存</a:t>
            </a:r>
            <a:endParaRPr lang="en-US" altLang="zh-CN" sz="1400">
              <a:solidFill>
                <a:srgbClr val="515151"/>
              </a:solidFill>
              <a:ea typeface="Alibaba PuHuiTi R"/>
            </a:endParaRPr>
          </a:p>
        </p:txBody>
      </p:sp>
      <p:cxnSp>
        <p:nvCxnSpPr>
          <p:cNvPr id="48" name="连接符: 肘形 47"/>
          <p:cNvCxnSpPr>
            <a:endCxn id="14" idx="3"/>
          </p:cNvCxnSpPr>
          <p:nvPr/>
        </p:nvCxnSpPr>
        <p:spPr>
          <a:xfrm rot="5400000">
            <a:off x="7097570" y="4688527"/>
            <a:ext cx="1500481" cy="1478619"/>
          </a:xfrm>
          <a:prstGeom prst="bentConnector2">
            <a:avLst/>
          </a:prstGeom>
          <a:ln w="19050">
            <a:solidFill>
              <a:srgbClr val="49504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7353393" y="585267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515151"/>
                </a:solidFill>
                <a:ea typeface="Alibaba PuHuiTi R"/>
              </a:rPr>
              <a:t>注册成功</a:t>
            </a:r>
            <a:endParaRPr lang="zh-CN" altLang="en-US" sz="1400">
              <a:solidFill>
                <a:srgbClr val="515151"/>
              </a:solidFill>
              <a:ea typeface="Alibaba PuHuiTi R"/>
            </a:endParaRPr>
          </a:p>
        </p:txBody>
      </p:sp>
      <p:cxnSp>
        <p:nvCxnSpPr>
          <p:cNvPr id="64" name="连接符: 肘形 63"/>
          <p:cNvCxnSpPr>
            <a:stCxn id="14" idx="1"/>
          </p:cNvCxnSpPr>
          <p:nvPr/>
        </p:nvCxnSpPr>
        <p:spPr>
          <a:xfrm rot="10800000">
            <a:off x="1283490" y="4035331"/>
            <a:ext cx="4369435" cy="2142747"/>
          </a:xfrm>
          <a:prstGeom prst="bentConnector3">
            <a:avLst>
              <a:gd name="adj1" fmla="val 99993"/>
            </a:avLst>
          </a:prstGeom>
          <a:ln w="19050">
            <a:solidFill>
              <a:srgbClr val="49504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1844382" y="5856498"/>
            <a:ext cx="2045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515151"/>
                </a:solidFill>
                <a:ea typeface="Alibaba PuHuiTi R"/>
              </a:rPr>
              <a:t>响应登录结果（</a:t>
            </a:r>
            <a:r>
              <a:rPr lang="en-US" altLang="zh-CN" sz="1400">
                <a:solidFill>
                  <a:srgbClr val="515151"/>
                </a:solidFill>
                <a:ea typeface="Alibaba PuHuiTi R"/>
              </a:rPr>
              <a:t>token</a:t>
            </a:r>
            <a:r>
              <a:rPr lang="zh-CN" altLang="en-US" sz="1400">
                <a:solidFill>
                  <a:srgbClr val="515151"/>
                </a:solidFill>
                <a:ea typeface="Alibaba PuHuiTi R"/>
              </a:rPr>
              <a:t>）</a:t>
            </a:r>
            <a:endParaRPr lang="zh-CN" altLang="en-US" sz="1400">
              <a:solidFill>
                <a:srgbClr val="515151"/>
              </a:solidFill>
              <a:ea typeface="Alibaba PuHuiTi R"/>
            </a:endParaRPr>
          </a:p>
        </p:txBody>
      </p:sp>
      <p:cxnSp>
        <p:nvCxnSpPr>
          <p:cNvPr id="27" name="直接箭头连接符 59"/>
          <p:cNvCxnSpPr>
            <a:endCxn id="8" idx="1"/>
          </p:cNvCxnSpPr>
          <p:nvPr/>
        </p:nvCxnSpPr>
        <p:spPr>
          <a:xfrm flipV="1">
            <a:off x="1525902" y="3475493"/>
            <a:ext cx="1926671" cy="5576"/>
          </a:xfrm>
          <a:prstGeom prst="straightConnector1">
            <a:avLst/>
          </a:prstGeom>
          <a:ln w="19050">
            <a:solidFill>
              <a:srgbClr val="49504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3" grpId="0" animBg="1"/>
      <p:bldP spid="14" grpId="0" animBg="1"/>
      <p:bldP spid="4" grpId="0" animBg="1"/>
      <p:bldP spid="17" grpId="0"/>
      <p:bldP spid="22" grpId="0"/>
      <p:bldP spid="26" grpId="0"/>
      <p:bldP spid="41" grpId="0"/>
      <p:bldP spid="46" grpId="0"/>
      <p:bldP spid="52" grpId="0"/>
      <p:bldP spid="6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用户登录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用户登录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195450" y="1798291"/>
            <a:ext cx="9214230" cy="421957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阿里巴巴普惠体" panose="00020600040101010101"/>
              </a:rPr>
              <a:t>在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阿里巴巴普惠体" panose="00020600040101010101"/>
              </a:rPr>
              <a:t> tanhua-app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阿里巴巴普惠体" panose="00020600040101010101"/>
              </a:rPr>
              <a:t>的</a:t>
            </a:r>
            <a:r>
              <a:rPr lang="en-US" altLang="zh-CN" sz="160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阿里巴巴普惠体" panose="00020600040101010101"/>
              </a:rPr>
              <a:t>LoginController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阿里巴巴普惠体" panose="00020600040101010101"/>
              </a:rPr>
              <a:t>定义登录校验方法</a:t>
            </a: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阿里巴巴普惠体" panose="00020600040101010101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阿里巴巴普惠体" panose="00020600040101010101"/>
              </a:rPr>
              <a:t>在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阿里巴巴普惠体" panose="00020600040101010101"/>
              </a:rPr>
              <a:t> tanhua-app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阿里巴巴普惠体" panose="00020600040101010101"/>
              </a:rPr>
              <a:t>的</a:t>
            </a:r>
            <a:r>
              <a:rPr lang="en-US" altLang="zh-CN" sz="160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阿里巴巴普惠体" panose="00020600040101010101"/>
              </a:rPr>
              <a:t>UserService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阿里巴巴普惠体" panose="00020600040101010101"/>
              </a:rPr>
              <a:t>中完成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阿里巴巴普惠体" panose="00020600040101010101"/>
              </a:rPr>
              <a:t>校验</a:t>
            </a: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阿里巴巴普惠体" panose="00020600040101010101"/>
            </a:endParaRPr>
          </a:p>
          <a:p>
            <a:pPr marL="1333500" lvl="1" indent="-342900">
              <a:buFont typeface="+mj-ea"/>
              <a:buAutoNum type="circleNumDbPlain"/>
            </a:pPr>
            <a:r>
              <a:rPr lang="en-US" altLang="zh-CN" sz="1600" b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/>
                <a:ea typeface="阿里巴巴普惠体" panose="00020600040101010101"/>
              </a:rPr>
              <a:t> </a:t>
            </a:r>
            <a:r>
              <a:rPr lang="zh-CN" altLang="en-US" sz="1600" b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/>
                <a:ea typeface="阿里巴巴普惠体" panose="00020600040101010101"/>
              </a:rPr>
              <a:t>从</a:t>
            </a:r>
            <a:r>
              <a:rPr lang="en-US" altLang="zh-CN" sz="1600" b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/>
                <a:ea typeface="阿里巴巴普惠体" panose="00020600040101010101"/>
              </a:rPr>
              <a:t>redis</a:t>
            </a:r>
            <a:r>
              <a:rPr lang="zh-CN" altLang="en-US" sz="1600" b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/>
                <a:ea typeface="阿里巴巴普惠体" panose="00020600040101010101"/>
              </a:rPr>
              <a:t>获取验证码并校验</a:t>
            </a:r>
            <a:endParaRPr lang="en-US" altLang="zh-CN" sz="1600" b="0">
              <a:solidFill>
                <a:schemeClr val="tx1">
                  <a:lumMod val="85000"/>
                  <a:lumOff val="15000"/>
                </a:schemeClr>
              </a:solidFill>
              <a:latin typeface="Alibaba PuHuiTi R"/>
              <a:ea typeface="阿里巴巴普惠体" panose="00020600040101010101"/>
            </a:endParaRPr>
          </a:p>
          <a:p>
            <a:pPr marL="1333500" lvl="1" indent="-342900">
              <a:buFont typeface="+mj-ea"/>
              <a:buAutoNum type="circleNumDbPlain"/>
            </a:pPr>
            <a:r>
              <a:rPr lang="zh-CN" altLang="en-US" sz="1600" b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/>
                <a:ea typeface="阿里巴巴普惠体" panose="00020600040101010101"/>
              </a:rPr>
              <a:t>根据用户名查询用户</a:t>
            </a:r>
            <a:endParaRPr lang="en-US" altLang="zh-CN" sz="1600" b="0">
              <a:solidFill>
                <a:schemeClr val="tx1">
                  <a:lumMod val="85000"/>
                  <a:lumOff val="15000"/>
                </a:schemeClr>
              </a:solidFill>
              <a:latin typeface="Alibaba PuHuiTi R"/>
              <a:ea typeface="阿里巴巴普惠体" panose="00020600040101010101"/>
            </a:endParaRPr>
          </a:p>
          <a:p>
            <a:pPr marL="1333500" lvl="1" indent="-342900">
              <a:buFont typeface="+mj-ea"/>
              <a:buAutoNum type="circleNumDbPlain"/>
            </a:pPr>
            <a:r>
              <a:rPr lang="zh-CN" altLang="en-US" sz="1600" b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/>
                <a:ea typeface="阿里巴巴普惠体" panose="00020600040101010101"/>
              </a:rPr>
              <a:t>判断用户是否存在，若不存在添加新用户</a:t>
            </a:r>
            <a:endParaRPr lang="en-US" altLang="zh-CN" sz="1600" b="0">
              <a:solidFill>
                <a:schemeClr val="tx1">
                  <a:lumMod val="85000"/>
                  <a:lumOff val="15000"/>
                </a:schemeClr>
              </a:solidFill>
              <a:latin typeface="Alibaba PuHuiTi R"/>
              <a:ea typeface="阿里巴巴普惠体" panose="00020600040101010101"/>
            </a:endParaRPr>
          </a:p>
          <a:p>
            <a:pPr marL="1333500" lvl="1" indent="-342900">
              <a:buFont typeface="+mj-ea"/>
              <a:buAutoNum type="circleNumDbPlain"/>
            </a:pPr>
            <a:r>
              <a:rPr lang="zh-CN" altLang="en-US" sz="1600" b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/>
                <a:ea typeface="阿里巴巴普惠体" panose="00020600040101010101"/>
              </a:rPr>
              <a:t>使用工具类生成</a:t>
            </a:r>
            <a:r>
              <a:rPr lang="en-US" altLang="zh-CN" sz="1600" b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/>
                <a:ea typeface="阿里巴巴普惠体" panose="00020600040101010101"/>
              </a:rPr>
              <a:t>token</a:t>
            </a:r>
            <a:endParaRPr lang="en-US" altLang="zh-CN" sz="1600" b="0">
              <a:solidFill>
                <a:schemeClr val="tx1">
                  <a:lumMod val="85000"/>
                  <a:lumOff val="15000"/>
                </a:schemeClr>
              </a:solidFill>
              <a:latin typeface="Alibaba PuHuiTi R"/>
              <a:ea typeface="阿里巴巴普惠体" panose="00020600040101010101"/>
            </a:endParaRPr>
          </a:p>
          <a:p>
            <a:pPr marL="1333500" lvl="1" indent="-342900">
              <a:buFont typeface="+mj-ea"/>
              <a:buAutoNum type="circleNumDbPlain"/>
            </a:pPr>
            <a:r>
              <a:rPr lang="zh-CN" altLang="en-US" sz="1600" b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/>
                <a:ea typeface="阿里巴巴普惠体" panose="00020600040101010101"/>
              </a:rPr>
              <a:t>构造返回并相应</a:t>
            </a:r>
            <a:r>
              <a:rPr lang="en-US" altLang="zh-CN" sz="1600" b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/>
                <a:ea typeface="阿里巴巴普惠体" panose="00020600040101010101"/>
              </a:rPr>
              <a:t> </a:t>
            </a:r>
            <a:endParaRPr lang="en-US" altLang="zh-CN" sz="1600" b="0">
              <a:solidFill>
                <a:schemeClr val="tx1">
                  <a:lumMod val="85000"/>
                  <a:lumOff val="15000"/>
                </a:schemeClr>
              </a:solidFill>
              <a:latin typeface="Alibaba PuHuiTi R"/>
              <a:ea typeface="阿里巴巴普惠体" panose="00020600040101010101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>
                <a:latin typeface="微软雅黑" pitchFamily="34" charset="-122"/>
                <a:ea typeface="阿里巴巴普惠体" panose="00020600040101010101"/>
              </a:rPr>
              <a:t>tanhua-dubbo-interface</a:t>
            </a:r>
            <a:r>
              <a:rPr lang="zh-CN" altLang="en-US">
                <a:latin typeface="微软雅黑" pitchFamily="34" charset="-122"/>
                <a:ea typeface="阿里巴巴普惠体" panose="00020600040101010101"/>
              </a:rPr>
              <a:t>中配置</a:t>
            </a:r>
            <a:r>
              <a:rPr lang="en-US" altLang="zh-CN">
                <a:latin typeface="微软雅黑" pitchFamily="34" charset="-122"/>
                <a:ea typeface="阿里巴巴普惠体" panose="00020600040101010101"/>
              </a:rPr>
              <a:t>UserService</a:t>
            </a:r>
            <a:r>
              <a:rPr lang="zh-CN" altLang="en-US">
                <a:latin typeface="微软雅黑" pitchFamily="34" charset="-122"/>
                <a:ea typeface="阿里巴巴普惠体" panose="00020600040101010101"/>
              </a:rPr>
              <a:t>接口</a:t>
            </a:r>
            <a:endParaRPr lang="en-US" altLang="zh-CN">
              <a:latin typeface="微软雅黑" pitchFamily="34" charset="-122"/>
              <a:ea typeface="阿里巴巴普惠体" panose="00020600040101010101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>
                <a:latin typeface="微软雅黑" pitchFamily="34" charset="-122"/>
                <a:ea typeface="阿里巴巴普惠体" panose="00020600040101010101"/>
              </a:rPr>
              <a:t>tanhua-dubbo-db</a:t>
            </a:r>
            <a:r>
              <a:rPr lang="zh-CN" altLang="en-US">
                <a:latin typeface="微软雅黑" pitchFamily="34" charset="-122"/>
                <a:ea typeface="阿里巴巴普惠体" panose="00020600040101010101"/>
              </a:rPr>
              <a:t>配置接口实现类</a:t>
            </a:r>
            <a:endParaRPr lang="en-US" altLang="zh-CN">
              <a:latin typeface="微软雅黑" pitchFamily="34" charset="-122"/>
              <a:ea typeface="阿里巴巴普惠体" panose="00020600040101010101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>
                <a:latin typeface="微软雅黑" pitchFamily="34" charset="-122"/>
                <a:ea typeface="阿里巴巴普惠体" panose="00020600040101010101"/>
              </a:rPr>
              <a:t>tanhua-dubbo-db</a:t>
            </a:r>
            <a:r>
              <a:rPr lang="zh-CN" altLang="en-US">
                <a:latin typeface="微软雅黑" pitchFamily="34" charset="-122"/>
                <a:ea typeface="阿里巴巴普惠体" panose="00020600040101010101"/>
              </a:rPr>
              <a:t>配置</a:t>
            </a:r>
            <a:r>
              <a:rPr lang="en-US" altLang="zh-CN">
                <a:latin typeface="微软雅黑" pitchFamily="34" charset="-122"/>
                <a:ea typeface="阿里巴巴普惠体" panose="00020600040101010101"/>
              </a:rPr>
              <a:t>mapper</a:t>
            </a:r>
            <a:r>
              <a:rPr lang="zh-CN" altLang="en-US">
                <a:latin typeface="微软雅黑" pitchFamily="34" charset="-122"/>
                <a:ea typeface="阿里巴巴普惠体" panose="00020600040101010101"/>
              </a:rPr>
              <a:t>接口</a:t>
            </a:r>
            <a:endParaRPr lang="en-US" altLang="zh-CN">
              <a:latin typeface="微软雅黑" pitchFamily="34" charset="-122"/>
              <a:ea typeface="阿里巴巴普惠体" panose="00020600040101010101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>
                <a:latin typeface="微软雅黑" pitchFamily="34" charset="-122"/>
                <a:ea typeface="阿里巴巴普惠体" panose="00020600040101010101"/>
              </a:rPr>
              <a:t>t</a:t>
            </a: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阿里巴巴普惠体" panose="00020600040101010101"/>
              </a:rPr>
              <a:t>anhua-domain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阿里巴巴普惠体" panose="00020600040101010101"/>
              </a:rPr>
              <a:t>配置实体类</a:t>
            </a: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阿里巴巴普惠体" panose="00020600040101010101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阿里巴巴普惠体" panose="00020600040101010101"/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阿里巴巴普惠体" panose="00020600040101010101"/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阿里巴巴普惠体" panose="00020600040101010101"/>
            </a:endParaRPr>
          </a:p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10880" y="6128918"/>
            <a:ext cx="29354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  <a:hlinkClick r:id="rId1" action="ppaction://hlinkfile"/>
              </a:rPr>
              <a:t>代码参考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  <a:hlinkClick r:id="rId1" action="ppaction://hlinkfile"/>
              </a:rPr>
              <a:t>《04-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  <a:hlinkClick r:id="rId1" action="ppaction://hlinkfile"/>
              </a:rPr>
              <a:t>注册登录功能实现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  <a:hlinkClick r:id="rId1" action="ppaction://hlinkfile"/>
              </a:rPr>
              <a:t>》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搭建服务端代码环境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错误分析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838199" y="1641714"/>
            <a:ext cx="9845675" cy="511503"/>
          </a:xfrm>
        </p:spPr>
        <p:txBody>
          <a:bodyPr/>
          <a:lstStyle/>
          <a:p>
            <a:r>
              <a:rPr lang="zh-CN" altLang="en-US"/>
              <a:t>搭建环境时，出现异常如下：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199" y="2712424"/>
            <a:ext cx="9845675" cy="2166808"/>
          </a:xfrm>
          <a:prstGeom prst="rect">
            <a:avLst/>
          </a:prstGeom>
        </p:spPr>
      </p:pic>
      <p:sp>
        <p:nvSpPr>
          <p:cNvPr id="7" name="文本占位符 2"/>
          <p:cNvSpPr txBox="1"/>
          <p:nvPr/>
        </p:nvSpPr>
        <p:spPr>
          <a:xfrm>
            <a:off x="738673" y="4772771"/>
            <a:ext cx="9845675" cy="511503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用户登录</a:t>
            </a:r>
            <a:r>
              <a:rPr lang="en-US" altLang="zh-CN"/>
              <a:t>-</a:t>
            </a:r>
            <a:r>
              <a:rPr lang="zh-CN" altLang="en-US"/>
              <a:t>错误分析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两个机器之间如何传输对象？</a:t>
            </a:r>
            <a:endParaRPr lang="zh-CN" altLang="en-US"/>
          </a:p>
        </p:txBody>
      </p:sp>
      <p:sp>
        <p:nvSpPr>
          <p:cNvPr id="4" name="圆角矩形 1"/>
          <p:cNvSpPr/>
          <p:nvPr/>
        </p:nvSpPr>
        <p:spPr>
          <a:xfrm>
            <a:off x="5288046" y="2898774"/>
            <a:ext cx="1344084" cy="105621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/>
              <a:t>A</a:t>
            </a:r>
            <a:endParaRPr lang="en-US" altLang="zh-CN" sz="2400"/>
          </a:p>
          <a:p>
            <a:pPr algn="ctr">
              <a:defRPr/>
            </a:pPr>
            <a:r>
              <a:rPr lang="zh-CN" altLang="en-US" sz="2400"/>
              <a:t>消费者</a:t>
            </a:r>
            <a:endParaRPr lang="zh-CN" altLang="en-US" sz="2400"/>
          </a:p>
        </p:txBody>
      </p:sp>
      <p:sp>
        <p:nvSpPr>
          <p:cNvPr id="5" name="圆角矩形 10"/>
          <p:cNvSpPr/>
          <p:nvPr/>
        </p:nvSpPr>
        <p:spPr>
          <a:xfrm>
            <a:off x="8937179" y="2900891"/>
            <a:ext cx="1344084" cy="105621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/>
              <a:t>B</a:t>
            </a:r>
            <a:endParaRPr lang="en-US" altLang="zh-CN" sz="2400"/>
          </a:p>
          <a:p>
            <a:pPr algn="ctr">
              <a:defRPr/>
            </a:pPr>
            <a:r>
              <a:rPr lang="zh-CN" altLang="en-US" sz="2400"/>
              <a:t>生产者</a:t>
            </a:r>
            <a:endParaRPr lang="zh-CN" altLang="en-US" sz="2400"/>
          </a:p>
        </p:txBody>
      </p:sp>
      <p:cxnSp>
        <p:nvCxnSpPr>
          <p:cNvPr id="6" name="直接箭头连接符 5"/>
          <p:cNvCxnSpPr/>
          <p:nvPr/>
        </p:nvCxnSpPr>
        <p:spPr>
          <a:xfrm>
            <a:off x="6632130" y="3260724"/>
            <a:ext cx="2305049" cy="2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H="1">
            <a:off x="6632130" y="3722157"/>
            <a:ext cx="23050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9051479" y="4147608"/>
            <a:ext cx="1115484" cy="67098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>
                <a:latin typeface="微软雅黑" pitchFamily="34" charset="-122"/>
                <a:ea typeface="微软雅黑" pitchFamily="34" charset="-122"/>
              </a:rPr>
              <a:t>User</a:t>
            </a:r>
            <a:r>
              <a:rPr lang="zh-CN" altLang="en-US" sz="1400">
                <a:latin typeface="微软雅黑" pitchFamily="34" charset="-122"/>
                <a:ea typeface="微软雅黑" pitchFamily="34" charset="-122"/>
              </a:rPr>
              <a:t>对象</a:t>
            </a:r>
            <a:endParaRPr lang="zh-CN" altLang="en-US" sz="14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370845" y="2922058"/>
            <a:ext cx="1018117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40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查询</a:t>
            </a:r>
            <a:endParaRPr lang="zh-CN" altLang="en-US" sz="1400">
              <a:solidFill>
                <a:srgbClr val="333333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 bwMode="auto">
          <a:xfrm>
            <a:off x="8365679" y="3387724"/>
            <a:ext cx="474133" cy="245533"/>
            <a:chOff x="3994023" y="4155926"/>
            <a:chExt cx="354854" cy="185520"/>
          </a:xfrm>
        </p:grpSpPr>
        <p:sp>
          <p:nvSpPr>
            <p:cNvPr id="11" name="椭圆 10"/>
            <p:cNvSpPr/>
            <p:nvPr/>
          </p:nvSpPr>
          <p:spPr>
            <a:xfrm>
              <a:off x="3994023" y="4155926"/>
              <a:ext cx="71288" cy="7196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12" name="椭圆 11"/>
            <p:cNvSpPr/>
            <p:nvPr/>
          </p:nvSpPr>
          <p:spPr>
            <a:xfrm>
              <a:off x="4135015" y="4269478"/>
              <a:ext cx="72872" cy="7196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13" name="椭圆 12"/>
            <p:cNvSpPr/>
            <p:nvPr/>
          </p:nvSpPr>
          <p:spPr>
            <a:xfrm>
              <a:off x="4277590" y="4155926"/>
              <a:ext cx="71287" cy="7196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14" name="椭圆 13"/>
            <p:cNvSpPr/>
            <p:nvPr/>
          </p:nvSpPr>
          <p:spPr>
            <a:xfrm>
              <a:off x="4139767" y="4155926"/>
              <a:ext cx="72872" cy="7196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15" name="椭圆 14"/>
            <p:cNvSpPr/>
            <p:nvPr/>
          </p:nvSpPr>
          <p:spPr>
            <a:xfrm>
              <a:off x="3994023" y="4269478"/>
              <a:ext cx="71288" cy="7196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16" name="椭圆 15"/>
            <p:cNvSpPr/>
            <p:nvPr/>
          </p:nvSpPr>
          <p:spPr>
            <a:xfrm>
              <a:off x="4277590" y="4269478"/>
              <a:ext cx="71287" cy="7196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</p:grpSp>
      <p:cxnSp>
        <p:nvCxnSpPr>
          <p:cNvPr id="17" name="直接箭头连接符 16"/>
          <p:cNvCxnSpPr>
            <a:stCxn id="8" idx="2"/>
          </p:cNvCxnSpPr>
          <p:nvPr/>
        </p:nvCxnSpPr>
        <p:spPr>
          <a:xfrm flipH="1" flipV="1">
            <a:off x="8649312" y="3722157"/>
            <a:ext cx="402167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115912" y="3948642"/>
            <a:ext cx="1246717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序列化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746429" y="5078941"/>
            <a:ext cx="1869016" cy="68368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135"/>
              <a:t>class User</a:t>
            </a:r>
            <a:endParaRPr lang="zh-CN" altLang="en-US" sz="2135"/>
          </a:p>
        </p:txBody>
      </p:sp>
      <p:sp>
        <p:nvSpPr>
          <p:cNvPr id="20" name="文本框 19"/>
          <p:cNvSpPr txBox="1"/>
          <p:nvPr/>
        </p:nvSpPr>
        <p:spPr>
          <a:xfrm>
            <a:off x="4826668" y="5984012"/>
            <a:ext cx="6225116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40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实现序列化接口 </a:t>
            </a:r>
            <a:r>
              <a:rPr lang="zh-CN" altLang="zh-CN" sz="1400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 </a:t>
            </a:r>
            <a:r>
              <a:rPr lang="zh-CN" altLang="zh-CN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Serializable</a:t>
            </a:r>
            <a:endParaRPr lang="zh-CN" altLang="zh-CN" sz="1865"/>
          </a:p>
          <a:p>
            <a:pPr>
              <a:defRPr/>
            </a:pPr>
            <a:r>
              <a:rPr lang="zh-CN" altLang="en-US" sz="140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  <a:cs typeface="Open Sans" panose="020B0606030504020204" pitchFamily="34" charset="0"/>
              </a:rPr>
              <a:t> </a:t>
            </a:r>
            <a:endParaRPr lang="zh-CN" altLang="en-US" sz="1400">
              <a:solidFill>
                <a:srgbClr val="333333"/>
              </a:solidFill>
              <a:latin typeface="微软雅黑" pitchFamily="34" charset="-122"/>
              <a:ea typeface="微软雅黑" pitchFamily="34" charset="-122"/>
              <a:cs typeface="Open Sans" panose="020B0606030504020204" pitchFamily="34" charset="0"/>
            </a:endParaRPr>
          </a:p>
        </p:txBody>
      </p:sp>
      <p:cxnSp>
        <p:nvCxnSpPr>
          <p:cNvPr id="21" name="直接箭头连接符 20"/>
          <p:cNvCxnSpPr>
            <a:stCxn id="8" idx="4"/>
            <a:endCxn id="19" idx="3"/>
          </p:cNvCxnSpPr>
          <p:nvPr/>
        </p:nvCxnSpPr>
        <p:spPr>
          <a:xfrm flipH="1">
            <a:off x="8615445" y="4818590"/>
            <a:ext cx="992717" cy="603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5402346" y="4147608"/>
            <a:ext cx="1115484" cy="67098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>
                <a:latin typeface="微软雅黑" pitchFamily="34" charset="-122"/>
                <a:ea typeface="微软雅黑" pitchFamily="34" charset="-122"/>
              </a:rPr>
              <a:t>User</a:t>
            </a:r>
            <a:r>
              <a:rPr lang="zh-CN" altLang="en-US" sz="1400">
                <a:latin typeface="微软雅黑" pitchFamily="34" charset="-122"/>
                <a:ea typeface="微软雅黑" pitchFamily="34" charset="-122"/>
              </a:rPr>
              <a:t>对象</a:t>
            </a:r>
            <a:endParaRPr lang="zh-CN" altLang="en-US" sz="140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3" name="直接箭头连接符 22"/>
          <p:cNvCxnSpPr>
            <a:endCxn id="22" idx="6"/>
          </p:cNvCxnSpPr>
          <p:nvPr/>
        </p:nvCxnSpPr>
        <p:spPr>
          <a:xfrm flipH="1">
            <a:off x="6517830" y="3722157"/>
            <a:ext cx="594783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746430" y="4075642"/>
            <a:ext cx="1246716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反序列化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5" name="肘形连接符 46"/>
          <p:cNvCxnSpPr>
            <a:stCxn id="4" idx="1"/>
            <a:endCxn id="19" idx="1"/>
          </p:cNvCxnSpPr>
          <p:nvPr/>
        </p:nvCxnSpPr>
        <p:spPr>
          <a:xfrm rot="10800000" flipH="1" flipV="1">
            <a:off x="5288045" y="3427941"/>
            <a:ext cx="1458384" cy="1993900"/>
          </a:xfrm>
          <a:prstGeom prst="bentConnector3">
            <a:avLst>
              <a:gd name="adj1" fmla="val -2090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连接符 49"/>
          <p:cNvCxnSpPr>
            <a:stCxn id="5" idx="3"/>
            <a:endCxn id="19" idx="3"/>
          </p:cNvCxnSpPr>
          <p:nvPr/>
        </p:nvCxnSpPr>
        <p:spPr>
          <a:xfrm flipH="1">
            <a:off x="8615446" y="3430057"/>
            <a:ext cx="1665817" cy="1991784"/>
          </a:xfrm>
          <a:prstGeom prst="bentConnector3">
            <a:avLst>
              <a:gd name="adj1" fmla="val -183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13867 -0.00186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40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9" grpId="0"/>
      <p:bldP spid="18" grpId="0"/>
      <p:bldP spid="19" grpId="0" animBg="1"/>
      <p:bldP spid="20" grpId="0"/>
      <p:bldP spid="22" grpId="0" animBg="1"/>
      <p:bldP spid="2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实体类大量属性重复</a:t>
            </a:r>
            <a:endParaRPr lang="en-US" altLang="zh-CN"/>
          </a:p>
          <a:p>
            <a:r>
              <a:rPr lang="zh-CN" altLang="en-US"/>
              <a:t>保存或者更新数据库，频繁手动设置时间</a:t>
            </a:r>
            <a:endParaRPr lang="en-US" altLang="zh-CN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5" name="标题 3"/>
          <p:cNvSpPr>
            <a:spLocks noGrp="1"/>
          </p:cNvSpPr>
          <p:nvPr>
            <p:ph type="title"/>
          </p:nvPr>
        </p:nvSpPr>
        <p:spPr>
          <a:xfrm>
            <a:off x="710880" y="234029"/>
            <a:ext cx="8771021" cy="517190"/>
          </a:xfrm>
        </p:spPr>
        <p:txBody>
          <a:bodyPr/>
          <a:lstStyle/>
          <a:p>
            <a:r>
              <a:rPr lang="zh-CN" altLang="en-US"/>
              <a:t>用户登录</a:t>
            </a:r>
            <a:r>
              <a:rPr lang="en-US" altLang="zh-CN"/>
              <a:t>-</a:t>
            </a:r>
            <a:r>
              <a:rPr lang="zh-CN" altLang="en-US"/>
              <a:t>代码优化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探花交友项目功能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功能介绍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9845675" cy="4219575"/>
          </a:xfrm>
        </p:spPr>
        <p:txBody>
          <a:bodyPr/>
          <a:lstStyle/>
          <a:p>
            <a:r>
              <a:rPr lang="zh-CN" altLang="en-US" b="1"/>
              <a:t>探花交友平台，涵盖了主流常用的一些功能，如：交友、聊天、动态等。</a:t>
            </a:r>
            <a:endParaRPr lang="en-US" altLang="zh-CN" b="1"/>
          </a:p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950098" y="2976465"/>
            <a:ext cx="9050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graphicFrame>
        <p:nvGraphicFramePr>
          <p:cNvPr id="18" name="表格 18"/>
          <p:cNvGraphicFramePr>
            <a:graphicFrameLocks noGrp="1"/>
          </p:cNvGraphicFramePr>
          <p:nvPr/>
        </p:nvGraphicFramePr>
        <p:xfrm>
          <a:off x="914400" y="2762250"/>
          <a:ext cx="9944101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/>
                <a:gridCol w="4305300"/>
                <a:gridCol w="4343401"/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sz="1400" b="1">
                          <a:effectLst/>
                          <a:ea typeface="阿里巴巴普惠体" panose="00020600040101010101"/>
                        </a:rPr>
                        <a:t>功能</a:t>
                      </a:r>
                      <a:endParaRPr lang="zh-CN" altLang="en-US" sz="1400" b="1">
                        <a:effectLst/>
                        <a:ea typeface="阿里巴巴普惠体" panose="00020600040101010101"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a typeface="阿里巴巴普惠体" panose="00020600040101010101"/>
                        </a:rPr>
                        <a:t>说明</a:t>
                      </a:r>
                      <a:endParaRPr lang="zh-CN" altLang="en-US" sz="1400">
                        <a:ea typeface="阿里巴巴普惠体" panose="0002060004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1">
                          <a:effectLst/>
                          <a:ea typeface="阿里巴巴普惠体" panose="00020600040101010101"/>
                        </a:rPr>
                        <a:t>备注</a:t>
                      </a:r>
                      <a:endParaRPr lang="zh-CN" altLang="en-US" sz="1400" b="1">
                        <a:effectLst/>
                        <a:ea typeface="阿里巴巴普惠体" panose="00020600040101010101"/>
                      </a:endParaRPr>
                    </a:p>
                  </a:txBody>
                  <a:tcPr marL="99060" marR="99060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>
                          <a:ea typeface="阿里巴巴普惠体" panose="00020600040101010101"/>
                        </a:rPr>
                        <a:t>注册、登录</a:t>
                      </a:r>
                      <a:endParaRPr lang="zh-CN" altLang="en-US" sz="1400">
                        <a:ea typeface="阿里巴巴普惠体" panose="0002060004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a typeface="阿里巴巴普惠体" panose="00020600040101010101"/>
                        </a:rPr>
                        <a:t>用户无需单独注册，直接通过手机号登录即可</a:t>
                      </a:r>
                      <a:endParaRPr lang="zh-CN" altLang="en-US" sz="1400">
                        <a:ea typeface="阿里巴巴普惠体" panose="0002060004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a typeface="阿里巴巴普惠体" panose="00020600040101010101"/>
                        </a:rPr>
                        <a:t>首次登录成功后需要完善个人信息</a:t>
                      </a:r>
                      <a:endParaRPr lang="zh-CN" altLang="en-US" sz="1400">
                        <a:ea typeface="阿里巴巴普惠体" panose="00020600040101010101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>
                          <a:ea typeface="阿里巴巴普惠体" panose="00020600040101010101"/>
                        </a:rPr>
                        <a:t>交友</a:t>
                      </a:r>
                      <a:endParaRPr lang="zh-CN" altLang="en-US" sz="1400">
                        <a:ea typeface="阿里巴巴普惠体" panose="0002060004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a typeface="阿里巴巴普惠体" panose="00020600040101010101"/>
                        </a:rPr>
                        <a:t>主要功能有：测灵魂、桃花传音、搜附近、探花等</a:t>
                      </a:r>
                      <a:endParaRPr lang="zh-CN" altLang="en-US" sz="1400">
                        <a:ea typeface="阿里巴巴普惠体" panose="0002060004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>
                        <a:ea typeface="阿里巴巴普惠体" panose="00020600040101010101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>
                          <a:ea typeface="阿里巴巴普惠体" panose="00020600040101010101"/>
                        </a:rPr>
                        <a:t>圈子</a:t>
                      </a:r>
                      <a:endParaRPr lang="zh-CN" altLang="en-US" sz="1400">
                        <a:ea typeface="阿里巴巴普惠体" panose="0002060004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a typeface="阿里巴巴普惠体" panose="00020600040101010101"/>
                        </a:rPr>
                        <a:t>类似微信朋友圈，用户可以发动态、查看好友动态等</a:t>
                      </a:r>
                      <a:endParaRPr lang="zh-CN" altLang="en-US" sz="1400">
                        <a:ea typeface="阿里巴巴普惠体" panose="0002060004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>
                        <a:ea typeface="阿里巴巴普惠体" panose="00020600040101010101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阿里巴巴普惠体" panose="00020600040101010101"/>
                          <a:cs typeface="+mn-cs"/>
                        </a:rPr>
                        <a:t>消息</a:t>
                      </a:r>
                      <a:endParaRPr lang="zh-CN" altLang="en-US" sz="1400">
                        <a:ea typeface="阿里巴巴普惠体" panose="0002060004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a typeface="阿里巴巴普惠体" panose="00020600040101010101"/>
                        </a:rPr>
                        <a:t>通知类消息 </a:t>
                      </a:r>
                      <a:r>
                        <a:rPr lang="en-US" altLang="zh-CN" sz="1400">
                          <a:ea typeface="阿里巴巴普惠体" panose="00020600040101010101"/>
                        </a:rPr>
                        <a:t>+ </a:t>
                      </a:r>
                      <a:r>
                        <a:rPr lang="zh-CN" altLang="en-US" sz="1400">
                          <a:ea typeface="阿里巴巴普惠体" panose="00020600040101010101"/>
                        </a:rPr>
                        <a:t>即时通讯消息</a:t>
                      </a:r>
                      <a:endParaRPr lang="zh-CN" altLang="en-US" sz="1400">
                        <a:ea typeface="阿里巴巴普惠体" panose="0002060004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>
                        <a:ea typeface="阿里巴巴普惠体" panose="00020600040101010101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>
                          <a:ea typeface="阿里巴巴普惠体" panose="00020600040101010101"/>
                        </a:rPr>
                        <a:t>小视频</a:t>
                      </a:r>
                      <a:endParaRPr lang="zh-CN" altLang="en-US" sz="1400">
                        <a:ea typeface="阿里巴巴普惠体" panose="0002060004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a typeface="阿里巴巴普惠体" panose="00020600040101010101"/>
                        </a:rPr>
                        <a:t>类似抖音，用户可以发小视频，评论等</a:t>
                      </a:r>
                      <a:endParaRPr lang="zh-CN" altLang="en-US" sz="1400">
                        <a:ea typeface="阿里巴巴普惠体" panose="0002060004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a typeface="阿里巴巴普惠体" panose="00020600040101010101"/>
                        </a:rPr>
                        <a:t>显示小视频列表需要进行推荐算法计算后进行展现。</a:t>
                      </a:r>
                      <a:endParaRPr lang="zh-CN" altLang="en-US" sz="1400">
                        <a:ea typeface="阿里巴巴普惠体" panose="00020600040101010101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>
                          <a:ea typeface="阿里巴巴普惠体" panose="00020600040101010101"/>
                        </a:rPr>
                        <a:t>我的</a:t>
                      </a:r>
                      <a:endParaRPr lang="zh-CN" altLang="en-US" sz="1400">
                        <a:ea typeface="阿里巴巴普惠体" panose="0002060004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a typeface="阿里巴巴普惠体" panose="00020600040101010101"/>
                        </a:rPr>
                        <a:t>我的动态、关注数、粉丝数、通用设置等</a:t>
                      </a:r>
                      <a:endParaRPr lang="zh-CN" altLang="en-US" sz="1400">
                        <a:ea typeface="阿里巴巴普惠体" panose="0002060004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>
                        <a:ea typeface="阿里巴巴普惠体" panose="00020600040101010101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76225" indent="-276225"/>
            <a:r>
              <a:rPr lang="zh-CN" altLang="en-US">
                <a:solidFill>
                  <a:srgbClr val="262626"/>
                </a:solidFill>
              </a:rPr>
              <a:t>抽取公共父类</a:t>
            </a:r>
            <a:r>
              <a:rPr lang="en-US" altLang="zh-CN">
                <a:solidFill>
                  <a:srgbClr val="AD2B26"/>
                </a:solidFill>
              </a:rPr>
              <a:t>BasePojo</a:t>
            </a:r>
            <a:r>
              <a:rPr lang="zh-CN" altLang="en-US">
                <a:solidFill>
                  <a:srgbClr val="262626"/>
                </a:solidFill>
              </a:rPr>
              <a:t>内部封装公共属性</a:t>
            </a:r>
            <a:endParaRPr lang="en-US" altLang="zh-CN" sz="2665">
              <a:solidFill>
                <a:srgbClr val="AD2B26"/>
              </a:solidFill>
            </a:endParaRPr>
          </a:p>
          <a:p>
            <a:pPr marL="276225" indent="-276225"/>
            <a:r>
              <a:rPr lang="zh-CN" altLang="en-US">
                <a:solidFill>
                  <a:srgbClr val="262626"/>
                </a:solidFill>
              </a:rPr>
              <a:t>各个子类继承</a:t>
            </a:r>
            <a:r>
              <a:rPr lang="en-US" altLang="zh-CN">
                <a:solidFill>
                  <a:srgbClr val="AD2B26"/>
                </a:solidFill>
              </a:rPr>
              <a:t>BasePojo</a:t>
            </a:r>
            <a:endParaRPr lang="en-US" altLang="zh-CN">
              <a:solidFill>
                <a:srgbClr val="262626"/>
              </a:solidFill>
            </a:endParaRPr>
          </a:p>
          <a:p>
            <a:endParaRPr lang="zh-CN" altLang="en-US"/>
          </a:p>
          <a:p>
            <a:endParaRPr kumimoji="1" lang="zh-CN" altLang="en-US"/>
          </a:p>
          <a:p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用户登录</a:t>
            </a:r>
            <a:r>
              <a:rPr lang="en-US" altLang="zh-CN"/>
              <a:t>-</a:t>
            </a:r>
            <a:r>
              <a:rPr lang="zh-CN" altLang="en-US"/>
              <a:t>代码优化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/>
              <a:t>代码优化</a:t>
            </a:r>
            <a:r>
              <a:rPr kumimoji="1" lang="en-US" altLang="zh-CN"/>
              <a:t>-</a:t>
            </a:r>
            <a:r>
              <a:rPr kumimoji="1" lang="zh-CN" altLang="en-US"/>
              <a:t>抽象父类</a:t>
            </a:r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158184" y="3554683"/>
            <a:ext cx="7814090" cy="1763372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44880" y="3159760"/>
            <a:ext cx="10302240" cy="2336800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44952" y="3232230"/>
            <a:ext cx="1053296" cy="300942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代码说明</a:t>
            </a:r>
            <a:endParaRPr kumimoji="1" lang="zh-CN" altLang="en-US" sz="140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65714" y="3642864"/>
            <a:ext cx="6989790" cy="1670073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@Data</a:t>
            </a:r>
            <a:endParaRPr lang="en-US" altLang="zh-CN" sz="140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140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public</a:t>
            </a: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abstract </a:t>
            </a:r>
            <a:r>
              <a:rPr lang="zh-CN" altLang="zh-CN" sz="140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class</a:t>
            </a: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BasePojo </a:t>
            </a:r>
            <a:r>
              <a:rPr lang="en-US" altLang="zh-CN" sz="140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implements</a:t>
            </a: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Serializable {</a:t>
            </a:r>
            <a:endParaRPr lang="zh-CN" altLang="en-US" sz="140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</a:t>
            </a:r>
            <a:r>
              <a:rPr lang="en-US" altLang="zh-CN" sz="140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private</a:t>
            </a: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Date </a:t>
            </a:r>
            <a:r>
              <a:rPr lang="en-US" altLang="zh-CN" sz="1400">
                <a:solidFill>
                  <a:srgbClr val="00627A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created</a:t>
            </a: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;</a:t>
            </a:r>
            <a:endParaRPr lang="en-US" altLang="zh-CN" sz="140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</a:t>
            </a:r>
            <a:r>
              <a:rPr lang="en-US" altLang="zh-CN" sz="140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private</a:t>
            </a: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Date </a:t>
            </a:r>
            <a:r>
              <a:rPr lang="en-US" altLang="zh-CN" sz="1400">
                <a:solidFill>
                  <a:srgbClr val="00627A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updated</a:t>
            </a: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;</a:t>
            </a:r>
            <a:endParaRPr lang="en-US" altLang="zh-CN" sz="140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}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2" name="文本占位符 1"/>
          <p:cNvSpPr txBox="1"/>
          <p:nvPr/>
        </p:nvSpPr>
        <p:spPr>
          <a:xfrm>
            <a:off x="1113915" y="3652202"/>
            <a:ext cx="3267532" cy="1606225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  <a:defRPr lang="zh-CN" altLang="en-US" sz="1600" kern="1200" dirty="0">
                <a:solidFill>
                  <a:srgbClr val="40404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 lang="en-US" altLang="zh-CN" sz="1600" b="0" kern="1200" dirty="0">
                <a:solidFill>
                  <a:srgbClr val="40404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 lang="zh-CN" altLang="en-US" sz="1600" b="0" kern="1200" dirty="0">
                <a:solidFill>
                  <a:srgbClr val="404040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>
                <a:solidFill>
                  <a:srgbClr val="262626"/>
                </a:solidFill>
              </a:rPr>
              <a:t>别忘记子类继承</a:t>
            </a:r>
            <a:endParaRPr lang="en-US" altLang="zh-CN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76225" indent="-276225"/>
            <a:r>
              <a:rPr lang="zh-CN" altLang="en-US">
                <a:solidFill>
                  <a:srgbClr val="262626"/>
                </a:solidFill>
              </a:rPr>
              <a:t>性使用</a:t>
            </a:r>
            <a:r>
              <a:rPr lang="en-US" altLang="zh-CN">
                <a:solidFill>
                  <a:srgbClr val="AD2B26"/>
                </a:solidFill>
              </a:rPr>
              <a:t>@TableField</a:t>
            </a:r>
            <a:r>
              <a:rPr lang="zh-CN" altLang="en-US">
                <a:solidFill>
                  <a:srgbClr val="262626"/>
                </a:solidFill>
              </a:rPr>
              <a:t>配置自动填充属性字段</a:t>
            </a:r>
            <a:endParaRPr lang="en-US" altLang="zh-CN" sz="2665">
              <a:solidFill>
                <a:srgbClr val="AD2B26"/>
              </a:solidFill>
            </a:endParaRPr>
          </a:p>
          <a:p>
            <a:pPr marL="276225" indent="-276225"/>
            <a:r>
              <a:rPr lang="zh-CN" altLang="en-US">
                <a:solidFill>
                  <a:srgbClr val="262626"/>
                </a:solidFill>
              </a:rPr>
              <a:t>编写自动填充实现类</a:t>
            </a:r>
            <a:r>
              <a:rPr lang="en-US" altLang="zh-CN">
                <a:solidFill>
                  <a:srgbClr val="262626"/>
                </a:solidFill>
              </a:rPr>
              <a:t>MyMetaObjectHandler</a:t>
            </a:r>
            <a:r>
              <a:rPr lang="zh-CN" altLang="en-US">
                <a:solidFill>
                  <a:srgbClr val="262626"/>
                </a:solidFill>
              </a:rPr>
              <a:t>实现</a:t>
            </a:r>
            <a:r>
              <a:rPr lang="en-US" altLang="zh-CN" err="1">
                <a:solidFill>
                  <a:srgbClr val="AD2B26"/>
                </a:solidFill>
              </a:rPr>
              <a:t>MetaObjectHandler</a:t>
            </a:r>
            <a:r>
              <a:rPr lang="zh-CN" altLang="en-US">
                <a:solidFill>
                  <a:srgbClr val="262626"/>
                </a:solidFill>
              </a:rPr>
              <a:t>接口</a:t>
            </a:r>
            <a:endParaRPr lang="en-US" altLang="zh-CN">
              <a:solidFill>
                <a:srgbClr val="262626"/>
              </a:solidFill>
            </a:endParaRPr>
          </a:p>
          <a:p>
            <a:pPr marL="276225" indent="-276225"/>
            <a:r>
              <a:rPr lang="zh-CN" altLang="en-US">
                <a:solidFill>
                  <a:srgbClr val="262626"/>
                </a:solidFill>
              </a:rPr>
              <a:t>实现内部方法，定义填充数据</a:t>
            </a:r>
            <a:endParaRPr lang="en-US" altLang="zh-CN">
              <a:solidFill>
                <a:srgbClr val="262626"/>
              </a:solidFill>
            </a:endParaRPr>
          </a:p>
          <a:p>
            <a:endParaRPr lang="zh-CN" altLang="en-US"/>
          </a:p>
          <a:p>
            <a:endParaRPr kumimoji="1" lang="zh-CN" altLang="en-US"/>
          </a:p>
          <a:p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用户登录</a:t>
            </a:r>
            <a:r>
              <a:rPr lang="en-US" altLang="zh-CN"/>
              <a:t>-</a:t>
            </a:r>
            <a:r>
              <a:rPr lang="zh-CN" altLang="en-US"/>
              <a:t>代码优化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/>
              <a:t>代码优化</a:t>
            </a:r>
            <a:r>
              <a:rPr kumimoji="1" lang="en-US" altLang="zh-CN"/>
              <a:t>-</a:t>
            </a:r>
            <a:r>
              <a:rPr lang="en-US" altLang="zh-CN" err="1"/>
              <a:t>MybatisPlus</a:t>
            </a:r>
            <a:r>
              <a:rPr lang="zh-CN" altLang="en-US"/>
              <a:t>自动填充</a:t>
            </a:r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013788" y="3376719"/>
            <a:ext cx="7987004" cy="2097800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44880" y="3159760"/>
            <a:ext cx="10402168" cy="2513252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44952" y="3232230"/>
            <a:ext cx="1053296" cy="300942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代码说明</a:t>
            </a:r>
            <a:endParaRPr kumimoji="1" lang="zh-CN" altLang="en-US" sz="140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65714" y="3481281"/>
            <a:ext cx="6989790" cy="1993238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40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public</a:t>
            </a: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sz="1400" err="1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enum</a:t>
            </a: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sz="1400" err="1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FieldFill</a:t>
            </a: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{</a:t>
            </a:r>
            <a:endParaRPr lang="en-US" altLang="zh-CN" sz="140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</a:t>
            </a:r>
            <a:r>
              <a:rPr lang="en-US" altLang="zh-CN" sz="1400">
                <a:solidFill>
                  <a:srgbClr val="7030A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DEFAULT</a:t>
            </a: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, //</a:t>
            </a:r>
            <a:r>
              <a:rPr lang="zh-CN" altLang="en-US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默认不处理</a:t>
            </a:r>
            <a:endParaRPr lang="en-US" altLang="zh-CN" sz="140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</a:t>
            </a:r>
            <a:r>
              <a:rPr lang="en-US" altLang="zh-CN" sz="1400">
                <a:solidFill>
                  <a:srgbClr val="7030A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INSERT</a:t>
            </a: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, //</a:t>
            </a:r>
            <a:r>
              <a:rPr lang="zh-CN" altLang="en-US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插入填充字段</a:t>
            </a: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endParaRPr lang="en-US" altLang="zh-CN" sz="140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</a:t>
            </a:r>
            <a:r>
              <a:rPr lang="en-US" altLang="zh-CN" sz="1400">
                <a:solidFill>
                  <a:srgbClr val="7030A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UPDATE</a:t>
            </a: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, //</a:t>
            </a:r>
            <a:r>
              <a:rPr lang="zh-CN" altLang="en-US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更新填充字段</a:t>
            </a:r>
            <a:endParaRPr lang="en-US" altLang="zh-CN" sz="140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</a:t>
            </a:r>
            <a:r>
              <a:rPr lang="en-US" altLang="zh-CN" sz="1400">
                <a:solidFill>
                  <a:srgbClr val="7030A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INSERT_UPDATE </a:t>
            </a: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//</a:t>
            </a:r>
            <a:r>
              <a:rPr lang="zh-CN" altLang="en-US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插入和更新填充字段</a:t>
            </a:r>
            <a:endParaRPr lang="en-US" altLang="zh-CN" sz="140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}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2" name="文本占位符 1"/>
          <p:cNvSpPr txBox="1"/>
          <p:nvPr/>
        </p:nvSpPr>
        <p:spPr>
          <a:xfrm>
            <a:off x="1113915" y="3652202"/>
            <a:ext cx="3267532" cy="1606225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  <a:defRPr lang="zh-CN" altLang="en-US" sz="1600" kern="1200" dirty="0">
                <a:solidFill>
                  <a:srgbClr val="40404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 lang="en-US" altLang="zh-CN" sz="1600" b="0" kern="1200" dirty="0">
                <a:solidFill>
                  <a:srgbClr val="40404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 lang="zh-CN" altLang="en-US" sz="1600" b="0" kern="1200" dirty="0">
                <a:solidFill>
                  <a:srgbClr val="404040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err="1">
                <a:solidFill>
                  <a:srgbClr val="262626"/>
                </a:solidFill>
              </a:rPr>
              <a:t>FieldFill</a:t>
            </a:r>
            <a:r>
              <a:rPr lang="zh-CN" altLang="en-US">
                <a:solidFill>
                  <a:srgbClr val="262626"/>
                </a:solidFill>
              </a:rPr>
              <a:t>枚举内部</a:t>
            </a:r>
            <a:endParaRPr lang="en-US" altLang="zh-CN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前后端分离的鉴权思想</a:t>
            </a:r>
            <a:endParaRPr lang="en-US" altLang="zh-CN"/>
          </a:p>
          <a:p>
            <a:r>
              <a:rPr lang="en-US" altLang="zh-CN"/>
              <a:t>JWT</a:t>
            </a:r>
            <a:r>
              <a:rPr lang="zh-CN" altLang="en-US"/>
              <a:t>的使用</a:t>
            </a:r>
            <a:endParaRPr lang="en-US" altLang="zh-CN"/>
          </a:p>
          <a:p>
            <a:r>
              <a:rPr lang="zh-CN" altLang="en-US"/>
              <a:t>实现用户登录</a:t>
            </a:r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用户登录</a:t>
            </a:r>
            <a:endParaRPr lang="zh-CN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、完成项目工具的安装与配置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2</a:t>
            </a:r>
            <a:r>
              <a:rPr lang="zh-CN" altLang="en-US"/>
              <a:t>、创建工程配置模块依赖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3</a:t>
            </a:r>
            <a:r>
              <a:rPr lang="zh-CN" altLang="en-US"/>
              <a:t>、完成手机验证码发送功能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4</a:t>
            </a:r>
            <a:r>
              <a:rPr lang="zh-CN" altLang="en-US"/>
              <a:t>、完成用户登录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探花交友</a:t>
            </a:r>
            <a:endParaRPr lang="zh-CN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探花交友项目功能介绍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功能介绍</a:t>
            </a:r>
            <a:r>
              <a:rPr lang="en-US" altLang="zh-CN"/>
              <a:t>-</a:t>
            </a:r>
            <a:r>
              <a:rPr lang="zh-CN" altLang="en-US"/>
              <a:t>注册登录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6523653" cy="4219575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用户通过手机验证码进行登录，如果是第一次登录则需要完善个人信息，在上传图片时，需要对上传的图片做人像的校验，防止用户上传非人像的图片作为头像。流程完成后，则登录成功。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1812" y="1938906"/>
            <a:ext cx="3247377" cy="426980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探花交友项目功能介绍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功能介绍</a:t>
            </a:r>
            <a:r>
              <a:rPr lang="en-US" altLang="zh-CN"/>
              <a:t>-</a:t>
            </a:r>
            <a:r>
              <a:rPr lang="zh-CN" altLang="en-US"/>
              <a:t>交友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838200" y="1867840"/>
            <a:ext cx="9705392" cy="4219575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交友是探花项目的核心功能之一，用户可以查看好友，添加好友，搜索好友等操作。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1515" y="2502465"/>
            <a:ext cx="1857668" cy="328976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2851" y="2502465"/>
            <a:ext cx="2047634" cy="366616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427" y="2502465"/>
            <a:ext cx="1857669" cy="331554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639" y="2493221"/>
            <a:ext cx="1857669" cy="332478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探花交友项目功能介绍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功能介绍</a:t>
            </a:r>
            <a:r>
              <a:rPr lang="en-US" altLang="zh-CN"/>
              <a:t>-</a:t>
            </a:r>
            <a:r>
              <a:rPr lang="zh-CN" altLang="en-US"/>
              <a:t>圈子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6523653" cy="4219575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、推荐频道为根据问卷及喜好推荐相似用户动态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</a:t>
            </a:r>
            <a:r>
              <a:rPr lang="zh-CN" altLang="en-US"/>
              <a:t>、显示内容为用户头像、用户昵称、用户性别、用户年龄、用户标签和用户发布动态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3</a:t>
            </a:r>
            <a:r>
              <a:rPr lang="zh-CN" altLang="en-US"/>
              <a:t>、图片最多不超过</a:t>
            </a:r>
            <a:r>
              <a:rPr lang="en-US" altLang="zh-CN"/>
              <a:t>6</a:t>
            </a:r>
            <a:r>
              <a:rPr lang="zh-CN" altLang="en-US"/>
              <a:t>张或发布一个小视频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4</a:t>
            </a:r>
            <a:r>
              <a:rPr lang="zh-CN" altLang="en-US"/>
              <a:t>、动态下方显示发布时间距离当时时间，例如</a:t>
            </a:r>
            <a:r>
              <a:rPr lang="en-US" altLang="zh-CN"/>
              <a:t>10</a:t>
            </a:r>
            <a:r>
              <a:rPr lang="zh-CN" altLang="en-US"/>
              <a:t>分钟前、</a:t>
            </a:r>
            <a:r>
              <a:rPr lang="en-US" altLang="zh-CN"/>
              <a:t>3</a:t>
            </a:r>
            <a:r>
              <a:rPr lang="zh-CN" altLang="en-US"/>
              <a:t>小时前、</a:t>
            </a:r>
            <a:r>
              <a:rPr lang="en-US" altLang="zh-CN"/>
              <a:t>2</a:t>
            </a:r>
            <a:r>
              <a:rPr lang="zh-CN" altLang="en-US"/>
              <a:t>天前，显示时间进行取整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5</a:t>
            </a:r>
            <a:r>
              <a:rPr lang="zh-CN" altLang="en-US"/>
              <a:t>、动态下方显示距离为发布动态地与本地距离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6</a:t>
            </a:r>
            <a:r>
              <a:rPr lang="zh-CN" altLang="en-US"/>
              <a:t>、显示用户浏览量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7</a:t>
            </a:r>
            <a:r>
              <a:rPr lang="zh-CN" altLang="en-US"/>
              <a:t>、显示点赞数、评论数 转发数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4168" y="1242666"/>
            <a:ext cx="2880335" cy="514382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8700</Words>
  <Application>WPS 演示</Application>
  <PresentationFormat>宽屏</PresentationFormat>
  <Paragraphs>1030</Paragraphs>
  <Slides>64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33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64</vt:i4>
      </vt:variant>
    </vt:vector>
  </HeadingPairs>
  <TitlesOfParts>
    <vt:vector size="104" baseType="lpstr">
      <vt:lpstr>Arial</vt:lpstr>
      <vt:lpstr>宋体</vt:lpstr>
      <vt:lpstr>Wingdings</vt:lpstr>
      <vt:lpstr>Calibri</vt:lpstr>
      <vt:lpstr>Helvetica Neue</vt:lpstr>
      <vt:lpstr>黑体</vt:lpstr>
      <vt:lpstr>汉仪中黑KW</vt:lpstr>
      <vt:lpstr>汉仪书宋二KW</vt:lpstr>
      <vt:lpstr>Alibaba PuHuiTi B</vt:lpstr>
      <vt:lpstr>苹方-简</vt:lpstr>
      <vt:lpstr>Alibaba PuHuiTi R</vt:lpstr>
      <vt:lpstr>Segoe UI</vt:lpstr>
      <vt:lpstr>微软雅黑</vt:lpstr>
      <vt:lpstr>Verdana</vt:lpstr>
      <vt:lpstr>阿里巴巴普惠体</vt:lpstr>
      <vt:lpstr>Alibaba PuHuiTi M</vt:lpstr>
      <vt:lpstr>Segoe UI Light</vt:lpstr>
      <vt:lpstr>微软雅黑 Light</vt:lpstr>
      <vt:lpstr>阿里巴巴普惠体</vt:lpstr>
      <vt:lpstr>Alibaba PuHuiTi R</vt:lpstr>
      <vt:lpstr>汉仪旗黑</vt:lpstr>
      <vt:lpstr>Alibaba PuHuiTi B</vt:lpstr>
      <vt:lpstr>pingfang SC</vt:lpstr>
      <vt:lpstr>Consolas</vt:lpstr>
      <vt:lpstr>Gill Sans</vt:lpstr>
      <vt:lpstr>Arial</vt:lpstr>
      <vt:lpstr>Open Sans</vt:lpstr>
      <vt:lpstr>Courier New</vt:lpstr>
      <vt:lpstr>宋体</vt:lpstr>
      <vt:lpstr>Arial Unicode MS</vt:lpstr>
      <vt:lpstr>等线</vt:lpstr>
      <vt:lpstr>汉仪中等线KW</vt:lpstr>
      <vt:lpstr>黑体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项目介绍与环境搭建</vt:lpstr>
      <vt:lpstr>PowerPoint 演示文稿</vt:lpstr>
      <vt:lpstr>PowerPoint 演示文稿</vt:lpstr>
      <vt:lpstr>项目背景介绍</vt:lpstr>
      <vt:lpstr>探花交友项目功能</vt:lpstr>
      <vt:lpstr>探花交友项目功能</vt:lpstr>
      <vt:lpstr>探花交友项目功能介绍</vt:lpstr>
      <vt:lpstr>探花交友项目功能介绍</vt:lpstr>
      <vt:lpstr>探花交友项目功能介绍</vt:lpstr>
      <vt:lpstr>探花交友项目功能介绍</vt:lpstr>
      <vt:lpstr>探花交友项目功能介绍</vt:lpstr>
      <vt:lpstr>探花交友介绍</vt:lpstr>
      <vt:lpstr>探花交友项目功能</vt:lpstr>
      <vt:lpstr>前后端分离开发思想</vt:lpstr>
      <vt:lpstr>前后端分离开发思想</vt:lpstr>
      <vt:lpstr>前后端分离开发思想</vt:lpstr>
      <vt:lpstr>前后端分离开发思想</vt:lpstr>
      <vt:lpstr>前后端分离开发思想</vt:lpstr>
      <vt:lpstr>开发工具与环境搭建</vt:lpstr>
      <vt:lpstr>开发工具安装与配置</vt:lpstr>
      <vt:lpstr>开发工具安装与配置</vt:lpstr>
      <vt:lpstr>开发工具安装与配置</vt:lpstr>
      <vt:lpstr>开发工具安装与配置</vt:lpstr>
      <vt:lpstr>开发环境配置</vt:lpstr>
      <vt:lpstr>开发环境配置</vt:lpstr>
      <vt:lpstr>开发环境配置</vt:lpstr>
      <vt:lpstr>初始工程搭建</vt:lpstr>
      <vt:lpstr>初始工程搭建</vt:lpstr>
      <vt:lpstr>初始工程搭建</vt:lpstr>
      <vt:lpstr>初始工程搭建</vt:lpstr>
      <vt:lpstr>初始工程搭建</vt:lpstr>
      <vt:lpstr>开发工具与环境搭建</vt:lpstr>
      <vt:lpstr>登录-短信验证码</vt:lpstr>
      <vt:lpstr>登录-短信验证码</vt:lpstr>
      <vt:lpstr>登录-短信验证码</vt:lpstr>
      <vt:lpstr>登录-短信验证码</vt:lpstr>
      <vt:lpstr>登录-短信验证码</vt:lpstr>
      <vt:lpstr>登录-短信验证码</vt:lpstr>
      <vt:lpstr>登录-短信验证码</vt:lpstr>
      <vt:lpstr>登录-短信验证码</vt:lpstr>
      <vt:lpstr>登录-短信验证码</vt:lpstr>
      <vt:lpstr>登录-短信验证码</vt:lpstr>
      <vt:lpstr>登录-短信验证码</vt:lpstr>
      <vt:lpstr>登录-短信验证码</vt:lpstr>
      <vt:lpstr>登录-短信验证码</vt:lpstr>
      <vt:lpstr>用户登录</vt:lpstr>
      <vt:lpstr>用户登录</vt:lpstr>
      <vt:lpstr>用户登录</vt:lpstr>
      <vt:lpstr>用户登录</vt:lpstr>
      <vt:lpstr>用户登录</vt:lpstr>
      <vt:lpstr>用户登录</vt:lpstr>
      <vt:lpstr>用户登录</vt:lpstr>
      <vt:lpstr>用户登录</vt:lpstr>
      <vt:lpstr>用户登录</vt:lpstr>
      <vt:lpstr>用户登录</vt:lpstr>
      <vt:lpstr>用户登录</vt:lpstr>
      <vt:lpstr>搭建服务端代码环境</vt:lpstr>
      <vt:lpstr>用户登录-错误分析</vt:lpstr>
      <vt:lpstr>用户登录-代码优化</vt:lpstr>
      <vt:lpstr>用户登录-代码优化</vt:lpstr>
      <vt:lpstr>用户登录-代码优化</vt:lpstr>
      <vt:lpstr>用户登录</vt:lpstr>
      <vt:lpstr>探花交友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霁风之雨</cp:lastModifiedBy>
  <cp:revision>570</cp:revision>
  <dcterms:created xsi:type="dcterms:W3CDTF">2023-04-03T02:30:26Z</dcterms:created>
  <dcterms:modified xsi:type="dcterms:W3CDTF">2023-04-03T02:30:26Z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D6D635D522C26D4670382A640AFAF952</vt:lpwstr>
  </property>
  <property fmtid="{D5CDD505-2E9C-101B-9397-08002B2CF9AE}" pid="3" name="KSOProductBuildVer">
    <vt:lpwstr>2052-5.1.1.7662</vt:lpwstr>
  </property>
</Properties>
</file>